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46" r:id="rId5"/>
  </p:sldMasterIdLst>
  <p:notesMasterIdLst>
    <p:notesMasterId r:id="rId42"/>
  </p:notesMasterIdLst>
  <p:handoutMasterIdLst>
    <p:handoutMasterId r:id="rId43"/>
  </p:handoutMasterIdLst>
  <p:sldIdLst>
    <p:sldId id="1255" r:id="rId6"/>
    <p:sldId id="470" r:id="rId7"/>
    <p:sldId id="535" r:id="rId8"/>
    <p:sldId id="1243" r:id="rId9"/>
    <p:sldId id="1295" r:id="rId10"/>
    <p:sldId id="1310" r:id="rId11"/>
    <p:sldId id="1369" r:id="rId12"/>
    <p:sldId id="1368" r:id="rId13"/>
    <p:sldId id="1314" r:id="rId14"/>
    <p:sldId id="1309" r:id="rId15"/>
    <p:sldId id="1307" r:id="rId16"/>
    <p:sldId id="1306" r:id="rId17"/>
    <p:sldId id="1317" r:id="rId18"/>
    <p:sldId id="1315" r:id="rId19"/>
    <p:sldId id="1370" r:id="rId20"/>
    <p:sldId id="1316" r:id="rId21"/>
    <p:sldId id="1305" r:id="rId22"/>
    <p:sldId id="1326" r:id="rId23"/>
    <p:sldId id="1329" r:id="rId24"/>
    <p:sldId id="1371" r:id="rId25"/>
    <p:sldId id="1333" r:id="rId26"/>
    <p:sldId id="1303" r:id="rId27"/>
    <p:sldId id="1364" r:id="rId28"/>
    <p:sldId id="1376" r:id="rId29"/>
    <p:sldId id="1365" r:id="rId30"/>
    <p:sldId id="1374" r:id="rId31"/>
    <p:sldId id="1304" r:id="rId32"/>
    <p:sldId id="1375" r:id="rId33"/>
    <p:sldId id="1302" r:id="rId34"/>
    <p:sldId id="1350" r:id="rId35"/>
    <p:sldId id="1347" r:id="rId36"/>
    <p:sldId id="1373" r:id="rId37"/>
    <p:sldId id="1301" r:id="rId38"/>
    <p:sldId id="1357" r:id="rId39"/>
    <p:sldId id="1372" r:id="rId40"/>
    <p:sldId id="288" r:id="rId41"/>
  </p:sldIdLst>
  <p:sldSz cx="13714413" cy="10285413"/>
  <p:notesSz cx="7010400" cy="9296400"/>
  <p:embeddedFontLst>
    <p:embeddedFont>
      <p:font typeface="Calibri" panose="020F0502020204030204" pitchFamily="34" charset="0"/>
      <p:regular r:id="rId44"/>
      <p:bold r:id="rId45"/>
      <p:italic r:id="rId46"/>
      <p:boldItalic r:id="rId47"/>
    </p:embeddedFont>
    <p:embeddedFont>
      <p:font typeface="Calibri Light" panose="020F0302020204030204" pitchFamily="34" charset="0"/>
      <p:regular r:id="rId48"/>
      <p:italic r:id="rId49"/>
    </p:embeddedFont>
    <p:embeddedFont>
      <p:font typeface="Franklin Gothic Book" panose="020B0503020102020204" pitchFamily="34" charset="0"/>
      <p:regular r:id="rId50"/>
      <p:italic r:id="rId51"/>
    </p:embeddedFont>
    <p:embeddedFont>
      <p:font typeface="Franklin Gothic Medium" panose="020B0603020102020204" pitchFamily="34" charset="0"/>
      <p:regular r:id="rId52"/>
      <p:italic r:id="rId53"/>
    </p:embeddedFont>
    <p:embeddedFont>
      <p:font typeface="Open Sans" panose="020B0606030504020204" pitchFamily="34" charset="0"/>
      <p:regular r:id="rId54"/>
      <p:bold r:id="rId55"/>
      <p:italic r:id="rId56"/>
      <p:boldItalic r:id="rId57"/>
    </p:embeddedFont>
    <p:embeddedFont>
      <p:font typeface="Roboto" panose="02000000000000000000" pitchFamily="2" charset="0"/>
      <p:regular r:id="rId58"/>
      <p:bold r:id="rId59"/>
      <p:italic r:id="rId60"/>
      <p:boldItalic r:id="rId61"/>
    </p:embeddedFont>
    <p:embeddedFont>
      <p:font typeface="Verdana" panose="020B0604030504040204" pitchFamily="34" charset="0"/>
      <p:regular r:id="rId62"/>
      <p:bold r:id="rId63"/>
      <p:italic r:id="rId64"/>
      <p:boldItalic r:id="rId65"/>
    </p:embeddedFont>
    <p:embeddedFont>
      <p:font typeface="Yu Gothic" panose="020B0400000000000000" pitchFamily="34" charset="-128"/>
      <p:regular r:id="rId66"/>
      <p:bold r:id="rId6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content and transition slides" id="{A4B3CB7A-03FA-470D-A59F-40DC950A61A6}">
          <p14:sldIdLst>
            <p14:sldId id="1255"/>
            <p14:sldId id="470"/>
            <p14:sldId id="535"/>
            <p14:sldId id="1243"/>
            <p14:sldId id="1295"/>
            <p14:sldId id="1310"/>
            <p14:sldId id="1369"/>
            <p14:sldId id="1368"/>
            <p14:sldId id="1314"/>
            <p14:sldId id="1309"/>
            <p14:sldId id="1307"/>
            <p14:sldId id="1306"/>
            <p14:sldId id="1317"/>
            <p14:sldId id="1315"/>
            <p14:sldId id="1370"/>
            <p14:sldId id="1316"/>
            <p14:sldId id="1305"/>
            <p14:sldId id="1326"/>
            <p14:sldId id="1329"/>
            <p14:sldId id="1371"/>
            <p14:sldId id="1333"/>
            <p14:sldId id="1303"/>
            <p14:sldId id="1364"/>
            <p14:sldId id="1376"/>
            <p14:sldId id="1365"/>
            <p14:sldId id="1374"/>
            <p14:sldId id="1304"/>
            <p14:sldId id="1375"/>
            <p14:sldId id="1302"/>
            <p14:sldId id="1350"/>
            <p14:sldId id="1347"/>
            <p14:sldId id="1373"/>
            <p14:sldId id="1301"/>
            <p14:sldId id="1357"/>
            <p14:sldId id="1372"/>
            <p14:sldId id="288"/>
          </p14:sldIdLst>
        </p14:section>
        <p14:section name="Text only slides no images" id="{96A9CC7C-C929-4F14-B895-F78E69EE5E65}">
          <p14:sldIdLst/>
        </p14:section>
        <p14:section name="Text with images" id="{F8EE98D8-7BD6-4714-8C18-070B2256955E}">
          <p14:sldIdLst/>
        </p14:section>
      </p14:sectionLst>
    </p:ext>
    <p:ext uri="{EFAFB233-063F-42B5-8137-9DF3F51BA10A}">
      <p15:sldGuideLst xmlns:p15="http://schemas.microsoft.com/office/powerpoint/2012/main">
        <p15:guide id="1" orient="horz" pos="3240" userDrawn="1">
          <p15:clr>
            <a:srgbClr val="A4A3A4"/>
          </p15:clr>
        </p15:guide>
        <p15:guide id="2" pos="432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FC12B4-06ED-A4DF-5D8C-704F81A5A455}" name="Sidley, Emily (ECY)" initials="SE(" userId="S::ESID461@ecy.wa.gov::9ba1c503-df33-46bb-9a1a-c2f6e953b3c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t. Onge, Camille (ECY)" initials="CStO" lastIdx="2" clrIdx="0">
    <p:extLst>
      <p:ext uri="{19B8F6BF-5375-455C-9EA6-DF929625EA0E}">
        <p15:presenceInfo xmlns:p15="http://schemas.microsoft.com/office/powerpoint/2012/main" userId="St. Onge, Camille (E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688F"/>
    <a:srgbClr val="861626"/>
    <a:srgbClr val="FFD76D"/>
    <a:srgbClr val="F2A9A0"/>
    <a:srgbClr val="7D9DC1"/>
    <a:srgbClr val="BCD637"/>
    <a:srgbClr val="7AA456"/>
    <a:srgbClr val="F26323"/>
    <a:srgbClr val="F08361"/>
    <a:srgbClr val="1357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BD1AA8-F87A-48D5-96DF-4DF840551A6E}" v="65" dt="2023-12-05T21:06:32.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p:cViewPr varScale="1">
        <p:scale>
          <a:sx n="17" d="100"/>
          <a:sy n="17" d="100"/>
        </p:scale>
        <p:origin x="3480" y="36"/>
      </p:cViewPr>
      <p:guideLst>
        <p:guide orient="horz" pos="3240"/>
        <p:guide pos="432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notesMaster" Target="notesMasters/notesMaster1.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microsoft.com/office/2015/10/relationships/revisionInfo" Target="revisionInfo.xml"/><Relationship Id="rId5" Type="http://schemas.openxmlformats.org/officeDocument/2006/relationships/slideMaster" Target="slideMasters/slideMaster1.xml"/><Relationship Id="rId61" Type="http://schemas.openxmlformats.org/officeDocument/2006/relationships/font" Target="fonts/font18.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8.fntdata"/><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viewProps" Target="view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2.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orsythe, Susan M. (MIL)" userId="ae0fdb3c-4f04-4065-a5b0-6b7f3015edc8" providerId="ADAL" clId="{12BD1AA8-F87A-48D5-96DF-4DF840551A6E}"/>
    <pc:docChg chg="custSel delSld modSld modSection">
      <pc:chgData name="Forsythe, Susan M. (MIL)" userId="ae0fdb3c-4f04-4065-a5b0-6b7f3015edc8" providerId="ADAL" clId="{12BD1AA8-F87A-48D5-96DF-4DF840551A6E}" dt="2023-12-05T21:12:10.382" v="153" actId="47"/>
      <pc:docMkLst>
        <pc:docMk/>
      </pc:docMkLst>
      <pc:sldChg chg="modSp mod">
        <pc:chgData name="Forsythe, Susan M. (MIL)" userId="ae0fdb3c-4f04-4065-a5b0-6b7f3015edc8" providerId="ADAL" clId="{12BD1AA8-F87A-48D5-96DF-4DF840551A6E}" dt="2023-12-05T21:05:11.712" v="16" actId="20577"/>
        <pc:sldMkLst>
          <pc:docMk/>
          <pc:sldMk cId="2387203074" sldId="288"/>
        </pc:sldMkLst>
        <pc:spChg chg="mod">
          <ac:chgData name="Forsythe, Susan M. (MIL)" userId="ae0fdb3c-4f04-4065-a5b0-6b7f3015edc8" providerId="ADAL" clId="{12BD1AA8-F87A-48D5-96DF-4DF840551A6E}" dt="2023-12-05T21:05:11.712" v="16" actId="20577"/>
          <ac:spMkLst>
            <pc:docMk/>
            <pc:sldMk cId="2387203074" sldId="288"/>
            <ac:spMk id="3" creationId="{DABA3977-3CD3-4937-98C1-EDB02A9E39CF}"/>
          </ac:spMkLst>
        </pc:spChg>
      </pc:sldChg>
      <pc:sldChg chg="del">
        <pc:chgData name="Forsythe, Susan M. (MIL)" userId="ae0fdb3c-4f04-4065-a5b0-6b7f3015edc8" providerId="ADAL" clId="{12BD1AA8-F87A-48D5-96DF-4DF840551A6E}" dt="2023-12-05T21:12:10.382" v="153" actId="47"/>
        <pc:sldMkLst>
          <pc:docMk/>
          <pc:sldMk cId="323554834" sldId="1298"/>
        </pc:sldMkLst>
      </pc:sldChg>
      <pc:sldChg chg="modSp modNotesTx">
        <pc:chgData name="Forsythe, Susan M. (MIL)" userId="ae0fdb3c-4f04-4065-a5b0-6b7f3015edc8" providerId="ADAL" clId="{12BD1AA8-F87A-48D5-96DF-4DF840551A6E}" dt="2023-12-05T21:06:59.356" v="122" actId="20577"/>
        <pc:sldMkLst>
          <pc:docMk/>
          <pc:sldMk cId="463214353" sldId="1314"/>
        </pc:sldMkLst>
        <pc:graphicFrameChg chg="mod">
          <ac:chgData name="Forsythe, Susan M. (MIL)" userId="ae0fdb3c-4f04-4065-a5b0-6b7f3015edc8" providerId="ADAL" clId="{12BD1AA8-F87A-48D5-96DF-4DF840551A6E}" dt="2023-12-05T21:06:32.783" v="81" actId="20577"/>
          <ac:graphicFrameMkLst>
            <pc:docMk/>
            <pc:sldMk cId="463214353" sldId="1314"/>
            <ac:graphicFrameMk id="22" creationId="{1BA8CA19-C244-B644-DAE7-2D17556E63B2}"/>
          </ac:graphicFrameMkLst>
        </pc:graphicFrameChg>
      </pc:sldChg>
      <pc:sldChg chg="modSp mod">
        <pc:chgData name="Forsythe, Susan M. (MIL)" userId="ae0fdb3c-4f04-4065-a5b0-6b7f3015edc8" providerId="ADAL" clId="{12BD1AA8-F87A-48D5-96DF-4DF840551A6E}" dt="2023-12-05T21:11:16.608" v="152" actId="20577"/>
        <pc:sldMkLst>
          <pc:docMk/>
          <pc:sldMk cId="3711790037" sldId="1315"/>
        </pc:sldMkLst>
        <pc:spChg chg="mod">
          <ac:chgData name="Forsythe, Susan M. (MIL)" userId="ae0fdb3c-4f04-4065-a5b0-6b7f3015edc8" providerId="ADAL" clId="{12BD1AA8-F87A-48D5-96DF-4DF840551A6E}" dt="2023-12-05T21:11:16.608" v="152" actId="20577"/>
          <ac:spMkLst>
            <pc:docMk/>
            <pc:sldMk cId="3711790037" sldId="1315"/>
            <ac:spMk id="8"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9E740F-3C22-4CFD-BAF0-9F2D535DC03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7114EFF7-6FC6-49B0-B3D9-2DB70437FCD9}">
      <dgm:prSet/>
      <dgm:spPr/>
      <dgm:t>
        <a:bodyPr/>
        <a:lstStyle/>
        <a:p>
          <a:r>
            <a:rPr lang="en-US">
              <a:latin typeface="Franklin Gothic Book" panose="020B0503020102020204" pitchFamily="34" charset="0"/>
            </a:rPr>
            <a:t>Membership Requirements and Challenges. </a:t>
          </a:r>
        </a:p>
      </dgm:t>
    </dgm:pt>
    <dgm:pt modelId="{08B033B9-CDB1-4F5E-8C4C-0DB9888F5B5B}" type="parTrans" cxnId="{DE3C992B-6FFE-42B4-BEF1-FD6146BFB654}">
      <dgm:prSet/>
      <dgm:spPr/>
      <dgm:t>
        <a:bodyPr/>
        <a:lstStyle/>
        <a:p>
          <a:endParaRPr lang="en-US"/>
        </a:p>
      </dgm:t>
    </dgm:pt>
    <dgm:pt modelId="{C6221AAC-FB75-46EE-8D66-4C41B4D9D9F8}" type="sibTrans" cxnId="{DE3C992B-6FFE-42B4-BEF1-FD6146BFB654}">
      <dgm:prSet/>
      <dgm:spPr/>
      <dgm:t>
        <a:bodyPr/>
        <a:lstStyle/>
        <a:p>
          <a:endParaRPr lang="en-US"/>
        </a:p>
      </dgm:t>
    </dgm:pt>
    <dgm:pt modelId="{7EDB145B-480A-4F6B-B96D-19004A136529}">
      <dgm:prSet/>
      <dgm:spPr/>
      <dgm:t>
        <a:bodyPr/>
        <a:lstStyle/>
        <a:p>
          <a:pPr algn="l"/>
          <a:r>
            <a:rPr lang="en-US">
              <a:latin typeface="Franklin Gothic Book" panose="020B0503020102020204" pitchFamily="34" charset="0"/>
            </a:rPr>
            <a:t>Meetings and Recommended Committees.</a:t>
          </a:r>
        </a:p>
      </dgm:t>
    </dgm:pt>
    <dgm:pt modelId="{B65EAB46-BB22-406F-A11E-117328D2B391}" type="parTrans" cxnId="{0B637DF3-688A-4411-81DE-64289C9E2A49}">
      <dgm:prSet/>
      <dgm:spPr/>
      <dgm:t>
        <a:bodyPr/>
        <a:lstStyle/>
        <a:p>
          <a:endParaRPr lang="en-US"/>
        </a:p>
      </dgm:t>
    </dgm:pt>
    <dgm:pt modelId="{EE68B85A-7FC4-4E53-BF10-B4BE6E9104D5}" type="sibTrans" cxnId="{0B637DF3-688A-4411-81DE-64289C9E2A49}">
      <dgm:prSet/>
      <dgm:spPr/>
      <dgm:t>
        <a:bodyPr/>
        <a:lstStyle/>
        <a:p>
          <a:endParaRPr lang="en-US"/>
        </a:p>
      </dgm:t>
    </dgm:pt>
    <dgm:pt modelId="{9B73B7BB-5EA1-44D3-BCCA-B5AAF94DA5CE}">
      <dgm:prSet/>
      <dgm:spPr/>
      <dgm:t>
        <a:bodyPr/>
        <a:lstStyle/>
        <a:p>
          <a:r>
            <a:rPr lang="en-US">
              <a:solidFill>
                <a:schemeClr val="bg1"/>
              </a:solidFill>
              <a:effectLst/>
              <a:ea typeface="Calibri" panose="020F0502020204030204" pitchFamily="34" charset="0"/>
              <a:cs typeface="Calibri" panose="020F0502020204030204" pitchFamily="34" charset="0"/>
            </a:rPr>
            <a:t>Hazard/Risk Analysis.</a:t>
          </a:r>
          <a:endParaRPr lang="en-US">
            <a:latin typeface="Franklin Gothic Book" panose="020B0503020102020204" pitchFamily="34" charset="0"/>
          </a:endParaRPr>
        </a:p>
      </dgm:t>
    </dgm:pt>
    <dgm:pt modelId="{88698AE3-26B0-49BA-8C57-509DB672DE0C}" type="parTrans" cxnId="{1D274692-A201-4C5F-8331-37E85AAF3822}">
      <dgm:prSet/>
      <dgm:spPr/>
      <dgm:t>
        <a:bodyPr/>
        <a:lstStyle/>
        <a:p>
          <a:endParaRPr lang="en-US"/>
        </a:p>
      </dgm:t>
    </dgm:pt>
    <dgm:pt modelId="{D2109457-7E72-4688-820C-18CA15DC86CF}" type="sibTrans" cxnId="{1D274692-A201-4C5F-8331-37E85AAF3822}">
      <dgm:prSet/>
      <dgm:spPr/>
      <dgm:t>
        <a:bodyPr/>
        <a:lstStyle/>
        <a:p>
          <a:endParaRPr lang="en-US"/>
        </a:p>
      </dgm:t>
    </dgm:pt>
    <dgm:pt modelId="{212C606E-C789-45C9-A386-B62334E4269E}">
      <dgm:prSet/>
      <dgm:spPr/>
      <dgm:t>
        <a:bodyPr/>
        <a:lstStyle/>
        <a:p>
          <a:r>
            <a:rPr lang="en-US">
              <a:solidFill>
                <a:schemeClr val="bg1"/>
              </a:solidFill>
              <a:effectLst/>
              <a:ea typeface="Calibri" panose="020F0502020204030204" pitchFamily="34" charset="0"/>
              <a:cs typeface="Calibri" panose="020F0502020204030204" pitchFamily="34" charset="0"/>
            </a:rPr>
            <a:t>First Responders and the </a:t>
          </a:r>
          <a:r>
            <a:rPr lang="en-US">
              <a:solidFill>
                <a:schemeClr val="bg1"/>
              </a:solidFill>
              <a:ea typeface="Calibri" panose="020F0502020204030204" pitchFamily="34" charset="0"/>
              <a:cs typeface="Calibri" panose="020F0502020204030204" pitchFamily="34" charset="0"/>
            </a:rPr>
            <a:t>W</a:t>
          </a:r>
          <a:r>
            <a:rPr lang="en-US">
              <a:solidFill>
                <a:schemeClr val="bg1"/>
              </a:solidFill>
              <a:effectLst/>
              <a:ea typeface="Calibri" panose="020F0502020204030204" pitchFamily="34" charset="0"/>
              <a:cs typeface="Calibri" panose="020F0502020204030204" pitchFamily="34" charset="0"/>
            </a:rPr>
            <a:t>hole Community.</a:t>
          </a:r>
          <a:endParaRPr lang="en-US">
            <a:latin typeface="Franklin Gothic Book" panose="020B0503020102020204" pitchFamily="34" charset="0"/>
          </a:endParaRPr>
        </a:p>
      </dgm:t>
    </dgm:pt>
    <dgm:pt modelId="{F22DE736-30F7-4289-8F40-336B62DC10FE}" type="parTrans" cxnId="{2F61EAC0-69EA-4A35-A9AA-0A66B92E3745}">
      <dgm:prSet/>
      <dgm:spPr/>
      <dgm:t>
        <a:bodyPr/>
        <a:lstStyle/>
        <a:p>
          <a:endParaRPr lang="en-US"/>
        </a:p>
      </dgm:t>
    </dgm:pt>
    <dgm:pt modelId="{83E0A9A1-46AB-43F9-96DE-0FF6619949EB}" type="sibTrans" cxnId="{2F61EAC0-69EA-4A35-A9AA-0A66B92E3745}">
      <dgm:prSet/>
      <dgm:spPr/>
      <dgm:t>
        <a:bodyPr/>
        <a:lstStyle/>
        <a:p>
          <a:endParaRPr lang="en-US"/>
        </a:p>
      </dgm:t>
    </dgm:pt>
    <dgm:pt modelId="{62F0A00B-79AC-41C2-8B11-C7853E87D2A1}">
      <dgm:prSet/>
      <dgm:spPr/>
      <dgm:t>
        <a:bodyPr/>
        <a:lstStyle/>
        <a:p>
          <a:r>
            <a:rPr lang="en-US">
              <a:solidFill>
                <a:schemeClr val="bg1"/>
              </a:solidFill>
              <a:effectLst/>
              <a:ea typeface="Calibri" panose="020F0502020204030204" pitchFamily="34" charset="0"/>
              <a:cs typeface="Calibri" panose="020F0502020204030204" pitchFamily="34" charset="0"/>
            </a:rPr>
            <a:t>Release Notification Procedures.</a:t>
          </a:r>
          <a:endParaRPr lang="en-US">
            <a:latin typeface="Franklin Gothic Book" panose="020B0503020102020204" pitchFamily="34" charset="0"/>
          </a:endParaRPr>
        </a:p>
      </dgm:t>
    </dgm:pt>
    <dgm:pt modelId="{31784A33-74EC-45AD-AF2C-764FA219707B}" type="parTrans" cxnId="{7E72F3F0-0213-4B60-8E26-84A29C3E177E}">
      <dgm:prSet/>
      <dgm:spPr/>
      <dgm:t>
        <a:bodyPr/>
        <a:lstStyle/>
        <a:p>
          <a:endParaRPr lang="en-US"/>
        </a:p>
      </dgm:t>
    </dgm:pt>
    <dgm:pt modelId="{20F13A54-486A-4001-B5D3-2F7459511935}" type="sibTrans" cxnId="{7E72F3F0-0213-4B60-8E26-84A29C3E177E}">
      <dgm:prSet/>
      <dgm:spPr/>
      <dgm:t>
        <a:bodyPr/>
        <a:lstStyle/>
        <a:p>
          <a:endParaRPr lang="en-US"/>
        </a:p>
      </dgm:t>
    </dgm:pt>
    <dgm:pt modelId="{7819461D-0F1B-46B0-B220-C0C8422BCF78}">
      <dgm:prSet/>
      <dgm:spPr/>
      <dgm:t>
        <a:bodyPr/>
        <a:lstStyle/>
        <a:p>
          <a:r>
            <a:rPr lang="en-US">
              <a:latin typeface="Franklin Gothic Book" panose="020B0503020102020204" pitchFamily="34" charset="0"/>
            </a:rPr>
            <a:t>LEPC/TEPC Funding. </a:t>
          </a:r>
        </a:p>
      </dgm:t>
    </dgm:pt>
    <dgm:pt modelId="{1360BAEA-F414-4366-91E8-67D2FA16EA08}" type="parTrans" cxnId="{ECD9D8E8-4AAF-405D-99E7-F670DB829B92}">
      <dgm:prSet/>
      <dgm:spPr/>
      <dgm:t>
        <a:bodyPr/>
        <a:lstStyle/>
        <a:p>
          <a:endParaRPr lang="en-US"/>
        </a:p>
      </dgm:t>
    </dgm:pt>
    <dgm:pt modelId="{18536C1D-6194-477F-91FC-FD05F535FC5A}" type="sibTrans" cxnId="{ECD9D8E8-4AAF-405D-99E7-F670DB829B92}">
      <dgm:prSet/>
      <dgm:spPr/>
      <dgm:t>
        <a:bodyPr/>
        <a:lstStyle/>
        <a:p>
          <a:endParaRPr lang="en-US"/>
        </a:p>
      </dgm:t>
    </dgm:pt>
    <dgm:pt modelId="{E6CBB590-5474-4A49-91C2-B6AEFBE24F38}">
      <dgm:prSet/>
      <dgm:spPr/>
      <dgm:t>
        <a:bodyPr/>
        <a:lstStyle/>
        <a:p>
          <a:r>
            <a:rPr lang="en-US">
              <a:solidFill>
                <a:schemeClr val="bg1"/>
              </a:solidFill>
              <a:effectLst/>
              <a:ea typeface="Calibri" panose="020F0502020204030204" pitchFamily="34" charset="0"/>
              <a:cs typeface="Times New Roman" panose="02020603050405020304" pitchFamily="18" charset="0"/>
            </a:rPr>
            <a:t>Priorities and Culture. </a:t>
          </a:r>
          <a:endParaRPr lang="en-US">
            <a:latin typeface="Franklin Gothic Book" panose="020B0503020102020204" pitchFamily="34" charset="0"/>
          </a:endParaRPr>
        </a:p>
      </dgm:t>
    </dgm:pt>
    <dgm:pt modelId="{B225607E-0C84-4ABA-A3B1-A39EF79B794A}" type="parTrans" cxnId="{53499FAD-E5DA-4F74-BA29-61D83430BEB5}">
      <dgm:prSet/>
      <dgm:spPr/>
      <dgm:t>
        <a:bodyPr/>
        <a:lstStyle/>
        <a:p>
          <a:endParaRPr lang="en-US"/>
        </a:p>
      </dgm:t>
    </dgm:pt>
    <dgm:pt modelId="{BC06A681-6B97-4BC5-B7EA-ACCA25B5CD0E}" type="sibTrans" cxnId="{53499FAD-E5DA-4F74-BA29-61D83430BEB5}">
      <dgm:prSet/>
      <dgm:spPr/>
      <dgm:t>
        <a:bodyPr/>
        <a:lstStyle/>
        <a:p>
          <a:endParaRPr lang="en-US"/>
        </a:p>
      </dgm:t>
    </dgm:pt>
    <dgm:pt modelId="{0B7E9223-CC7C-42D2-8F67-2C9D2DC34A36}" type="pres">
      <dgm:prSet presAssocID="{8C9E740F-3C22-4CFD-BAF0-9F2D535DC03C}" presName="linear" presStyleCnt="0">
        <dgm:presLayoutVars>
          <dgm:animLvl val="lvl"/>
          <dgm:resizeHandles val="exact"/>
        </dgm:presLayoutVars>
      </dgm:prSet>
      <dgm:spPr/>
    </dgm:pt>
    <dgm:pt modelId="{DB914046-B405-4F39-ABB2-2F9634C4B9C5}" type="pres">
      <dgm:prSet presAssocID="{7114EFF7-6FC6-49B0-B3D9-2DB70437FCD9}" presName="parentText" presStyleLbl="node1" presStyleIdx="0" presStyleCnt="7" custScaleY="100912" custLinFactNeighborY="91710">
        <dgm:presLayoutVars>
          <dgm:chMax val="0"/>
          <dgm:bulletEnabled val="1"/>
        </dgm:presLayoutVars>
      </dgm:prSet>
      <dgm:spPr/>
    </dgm:pt>
    <dgm:pt modelId="{58A13509-F9B7-4A99-9B07-DE18A1BD073C}" type="pres">
      <dgm:prSet presAssocID="{C6221AAC-FB75-46EE-8D66-4C41B4D9D9F8}" presName="spacer" presStyleCnt="0"/>
      <dgm:spPr/>
    </dgm:pt>
    <dgm:pt modelId="{47524AC5-DABD-40EA-A403-7CADB5AFFB10}" type="pres">
      <dgm:prSet presAssocID="{7EDB145B-480A-4F6B-B96D-19004A136529}" presName="parentText" presStyleLbl="node1" presStyleIdx="1" presStyleCnt="7" custScaleY="109509" custLinFactNeighborX="166" custLinFactNeighborY="67041">
        <dgm:presLayoutVars>
          <dgm:chMax val="0"/>
          <dgm:bulletEnabled val="1"/>
        </dgm:presLayoutVars>
      </dgm:prSet>
      <dgm:spPr/>
    </dgm:pt>
    <dgm:pt modelId="{A9CEF271-3403-449D-B8B2-9F1C84D8A814}" type="pres">
      <dgm:prSet presAssocID="{EE68B85A-7FC4-4E53-BF10-B4BE6E9104D5}" presName="spacer" presStyleCnt="0"/>
      <dgm:spPr/>
    </dgm:pt>
    <dgm:pt modelId="{B7999809-DD52-4F26-A724-8747B36F61CF}" type="pres">
      <dgm:prSet presAssocID="{9B73B7BB-5EA1-44D3-BCCA-B5AAF94DA5CE}" presName="parentText" presStyleLbl="node1" presStyleIdx="2" presStyleCnt="7" custLinFactNeighborY="91230">
        <dgm:presLayoutVars>
          <dgm:chMax val="0"/>
          <dgm:bulletEnabled val="1"/>
        </dgm:presLayoutVars>
      </dgm:prSet>
      <dgm:spPr/>
    </dgm:pt>
    <dgm:pt modelId="{5B2485D1-7358-4310-ACD0-DEF378AC0C16}" type="pres">
      <dgm:prSet presAssocID="{D2109457-7E72-4688-820C-18CA15DC86CF}" presName="spacer" presStyleCnt="0"/>
      <dgm:spPr/>
    </dgm:pt>
    <dgm:pt modelId="{FD7BB9BE-E765-43B3-A937-D7FD2AD750AC}" type="pres">
      <dgm:prSet presAssocID="{212C606E-C789-45C9-A386-B62334E4269E}" presName="parentText" presStyleLbl="node1" presStyleIdx="3" presStyleCnt="7" custLinFactNeighborY="97288">
        <dgm:presLayoutVars>
          <dgm:chMax val="0"/>
          <dgm:bulletEnabled val="1"/>
        </dgm:presLayoutVars>
      </dgm:prSet>
      <dgm:spPr/>
    </dgm:pt>
    <dgm:pt modelId="{C441D94E-C110-4E13-9F9D-51A54ED942B8}" type="pres">
      <dgm:prSet presAssocID="{83E0A9A1-46AB-43F9-96DE-0FF6619949EB}" presName="spacer" presStyleCnt="0"/>
      <dgm:spPr/>
    </dgm:pt>
    <dgm:pt modelId="{DE69C8E5-F55A-462C-B644-DAF3167DE34A}" type="pres">
      <dgm:prSet presAssocID="{62F0A00B-79AC-41C2-8B11-C7853E87D2A1}" presName="parentText" presStyleLbl="node1" presStyleIdx="4" presStyleCnt="7" custLinFactNeighborY="93692">
        <dgm:presLayoutVars>
          <dgm:chMax val="0"/>
          <dgm:bulletEnabled val="1"/>
        </dgm:presLayoutVars>
      </dgm:prSet>
      <dgm:spPr/>
    </dgm:pt>
    <dgm:pt modelId="{EC1A5C30-F154-436A-A1E4-64FEBDDD8AE0}" type="pres">
      <dgm:prSet presAssocID="{20F13A54-486A-4001-B5D3-2F7459511935}" presName="spacer" presStyleCnt="0"/>
      <dgm:spPr/>
    </dgm:pt>
    <dgm:pt modelId="{CC6E9ED1-850C-475D-9511-0D41D72209AD}" type="pres">
      <dgm:prSet presAssocID="{7819461D-0F1B-46B0-B220-C0C8422BCF78}" presName="parentText" presStyleLbl="node1" presStyleIdx="5" presStyleCnt="7" custLinFactY="501" custLinFactNeighborY="100000">
        <dgm:presLayoutVars>
          <dgm:chMax val="0"/>
          <dgm:bulletEnabled val="1"/>
        </dgm:presLayoutVars>
      </dgm:prSet>
      <dgm:spPr/>
    </dgm:pt>
    <dgm:pt modelId="{43E3EAAE-51C7-4883-A2E8-ED072A929D2C}" type="pres">
      <dgm:prSet presAssocID="{18536C1D-6194-477F-91FC-FD05F535FC5A}" presName="spacer" presStyleCnt="0"/>
      <dgm:spPr/>
    </dgm:pt>
    <dgm:pt modelId="{6B8DCE0E-C077-42E4-A6F7-CBA6B78E4FE7}" type="pres">
      <dgm:prSet presAssocID="{E6CBB590-5474-4A49-91C2-B6AEFBE24F38}" presName="parentText" presStyleLbl="node1" presStyleIdx="6" presStyleCnt="7" custLinFactY="1052" custLinFactNeighborY="100000">
        <dgm:presLayoutVars>
          <dgm:chMax val="0"/>
          <dgm:bulletEnabled val="1"/>
        </dgm:presLayoutVars>
      </dgm:prSet>
      <dgm:spPr/>
    </dgm:pt>
  </dgm:ptLst>
  <dgm:cxnLst>
    <dgm:cxn modelId="{DE3C992B-6FFE-42B4-BEF1-FD6146BFB654}" srcId="{8C9E740F-3C22-4CFD-BAF0-9F2D535DC03C}" destId="{7114EFF7-6FC6-49B0-B3D9-2DB70437FCD9}" srcOrd="0" destOrd="0" parTransId="{08B033B9-CDB1-4F5E-8C4C-0DB9888F5B5B}" sibTransId="{C6221AAC-FB75-46EE-8D66-4C41B4D9D9F8}"/>
    <dgm:cxn modelId="{E90DD95B-1A86-4A93-933A-1736B94BD9BF}" type="presOf" srcId="{8C9E740F-3C22-4CFD-BAF0-9F2D535DC03C}" destId="{0B7E9223-CC7C-42D2-8F67-2C9D2DC34A36}" srcOrd="0" destOrd="0" presId="urn:microsoft.com/office/officeart/2005/8/layout/vList2"/>
    <dgm:cxn modelId="{3463A668-197B-409E-8560-722FF2A78B90}" type="presOf" srcId="{212C606E-C789-45C9-A386-B62334E4269E}" destId="{FD7BB9BE-E765-43B3-A937-D7FD2AD750AC}" srcOrd="0" destOrd="0" presId="urn:microsoft.com/office/officeart/2005/8/layout/vList2"/>
    <dgm:cxn modelId="{1D274692-A201-4C5F-8331-37E85AAF3822}" srcId="{8C9E740F-3C22-4CFD-BAF0-9F2D535DC03C}" destId="{9B73B7BB-5EA1-44D3-BCCA-B5AAF94DA5CE}" srcOrd="2" destOrd="0" parTransId="{88698AE3-26B0-49BA-8C57-509DB672DE0C}" sibTransId="{D2109457-7E72-4688-820C-18CA15DC86CF}"/>
    <dgm:cxn modelId="{53499FAD-E5DA-4F74-BA29-61D83430BEB5}" srcId="{8C9E740F-3C22-4CFD-BAF0-9F2D535DC03C}" destId="{E6CBB590-5474-4A49-91C2-B6AEFBE24F38}" srcOrd="6" destOrd="0" parTransId="{B225607E-0C84-4ABA-A3B1-A39EF79B794A}" sibTransId="{BC06A681-6B97-4BC5-B7EA-ACCA25B5CD0E}"/>
    <dgm:cxn modelId="{322EA5C0-2CAF-493E-9BA1-ED2B264274AE}" type="presOf" srcId="{9B73B7BB-5EA1-44D3-BCCA-B5AAF94DA5CE}" destId="{B7999809-DD52-4F26-A724-8747B36F61CF}" srcOrd="0" destOrd="0" presId="urn:microsoft.com/office/officeart/2005/8/layout/vList2"/>
    <dgm:cxn modelId="{2F61EAC0-69EA-4A35-A9AA-0A66B92E3745}" srcId="{8C9E740F-3C22-4CFD-BAF0-9F2D535DC03C}" destId="{212C606E-C789-45C9-A386-B62334E4269E}" srcOrd="3" destOrd="0" parTransId="{F22DE736-30F7-4289-8F40-336B62DC10FE}" sibTransId="{83E0A9A1-46AB-43F9-96DE-0FF6619949EB}"/>
    <dgm:cxn modelId="{E26A47D4-A416-4A1B-B1DA-A3DE54EFE9FD}" type="presOf" srcId="{7EDB145B-480A-4F6B-B96D-19004A136529}" destId="{47524AC5-DABD-40EA-A403-7CADB5AFFB10}" srcOrd="0" destOrd="0" presId="urn:microsoft.com/office/officeart/2005/8/layout/vList2"/>
    <dgm:cxn modelId="{EF33ABD6-7060-4B37-8380-FA861C663A60}" type="presOf" srcId="{E6CBB590-5474-4A49-91C2-B6AEFBE24F38}" destId="{6B8DCE0E-C077-42E4-A6F7-CBA6B78E4FE7}" srcOrd="0" destOrd="0" presId="urn:microsoft.com/office/officeart/2005/8/layout/vList2"/>
    <dgm:cxn modelId="{A306E1DB-C9D7-4A68-B8AA-86BBD35C8B17}" type="presOf" srcId="{7114EFF7-6FC6-49B0-B3D9-2DB70437FCD9}" destId="{DB914046-B405-4F39-ABB2-2F9634C4B9C5}" srcOrd="0" destOrd="0" presId="urn:microsoft.com/office/officeart/2005/8/layout/vList2"/>
    <dgm:cxn modelId="{5886A9DC-A8E3-4987-BD25-32F4166F8285}" type="presOf" srcId="{62F0A00B-79AC-41C2-8B11-C7853E87D2A1}" destId="{DE69C8E5-F55A-462C-B644-DAF3167DE34A}" srcOrd="0" destOrd="0" presId="urn:microsoft.com/office/officeart/2005/8/layout/vList2"/>
    <dgm:cxn modelId="{479F2BE6-37A6-49CE-ACDD-BB4350D60000}" type="presOf" srcId="{7819461D-0F1B-46B0-B220-C0C8422BCF78}" destId="{CC6E9ED1-850C-475D-9511-0D41D72209AD}" srcOrd="0" destOrd="0" presId="urn:microsoft.com/office/officeart/2005/8/layout/vList2"/>
    <dgm:cxn modelId="{ECD9D8E8-4AAF-405D-99E7-F670DB829B92}" srcId="{8C9E740F-3C22-4CFD-BAF0-9F2D535DC03C}" destId="{7819461D-0F1B-46B0-B220-C0C8422BCF78}" srcOrd="5" destOrd="0" parTransId="{1360BAEA-F414-4366-91E8-67D2FA16EA08}" sibTransId="{18536C1D-6194-477F-91FC-FD05F535FC5A}"/>
    <dgm:cxn modelId="{7E72F3F0-0213-4B60-8E26-84A29C3E177E}" srcId="{8C9E740F-3C22-4CFD-BAF0-9F2D535DC03C}" destId="{62F0A00B-79AC-41C2-8B11-C7853E87D2A1}" srcOrd="4" destOrd="0" parTransId="{31784A33-74EC-45AD-AF2C-764FA219707B}" sibTransId="{20F13A54-486A-4001-B5D3-2F7459511935}"/>
    <dgm:cxn modelId="{0B637DF3-688A-4411-81DE-64289C9E2A49}" srcId="{8C9E740F-3C22-4CFD-BAF0-9F2D535DC03C}" destId="{7EDB145B-480A-4F6B-B96D-19004A136529}" srcOrd="1" destOrd="0" parTransId="{B65EAB46-BB22-406F-A11E-117328D2B391}" sibTransId="{EE68B85A-7FC4-4E53-BF10-B4BE6E9104D5}"/>
    <dgm:cxn modelId="{364A92FE-D8A0-4DF1-9DAB-B37470A1C0BC}" type="presParOf" srcId="{0B7E9223-CC7C-42D2-8F67-2C9D2DC34A36}" destId="{DB914046-B405-4F39-ABB2-2F9634C4B9C5}" srcOrd="0" destOrd="0" presId="urn:microsoft.com/office/officeart/2005/8/layout/vList2"/>
    <dgm:cxn modelId="{F172F697-DC16-4875-A56B-94517D1C96E6}" type="presParOf" srcId="{0B7E9223-CC7C-42D2-8F67-2C9D2DC34A36}" destId="{58A13509-F9B7-4A99-9B07-DE18A1BD073C}" srcOrd="1" destOrd="0" presId="urn:microsoft.com/office/officeart/2005/8/layout/vList2"/>
    <dgm:cxn modelId="{D3FCE96F-3BCD-4279-A5D1-72B66E3AE320}" type="presParOf" srcId="{0B7E9223-CC7C-42D2-8F67-2C9D2DC34A36}" destId="{47524AC5-DABD-40EA-A403-7CADB5AFFB10}" srcOrd="2" destOrd="0" presId="urn:microsoft.com/office/officeart/2005/8/layout/vList2"/>
    <dgm:cxn modelId="{94C3A5E6-2315-47D0-82DC-62C5365013F2}" type="presParOf" srcId="{0B7E9223-CC7C-42D2-8F67-2C9D2DC34A36}" destId="{A9CEF271-3403-449D-B8B2-9F1C84D8A814}" srcOrd="3" destOrd="0" presId="urn:microsoft.com/office/officeart/2005/8/layout/vList2"/>
    <dgm:cxn modelId="{FB51FFCD-544F-4AB4-93AF-5E36BEAAE8FD}" type="presParOf" srcId="{0B7E9223-CC7C-42D2-8F67-2C9D2DC34A36}" destId="{B7999809-DD52-4F26-A724-8747B36F61CF}" srcOrd="4" destOrd="0" presId="urn:microsoft.com/office/officeart/2005/8/layout/vList2"/>
    <dgm:cxn modelId="{7B608B0F-3BDA-4C2B-A688-962807C43FF2}" type="presParOf" srcId="{0B7E9223-CC7C-42D2-8F67-2C9D2DC34A36}" destId="{5B2485D1-7358-4310-ACD0-DEF378AC0C16}" srcOrd="5" destOrd="0" presId="urn:microsoft.com/office/officeart/2005/8/layout/vList2"/>
    <dgm:cxn modelId="{1181274A-3887-484E-B997-0603B9F2E3FC}" type="presParOf" srcId="{0B7E9223-CC7C-42D2-8F67-2C9D2DC34A36}" destId="{FD7BB9BE-E765-43B3-A937-D7FD2AD750AC}" srcOrd="6" destOrd="0" presId="urn:microsoft.com/office/officeart/2005/8/layout/vList2"/>
    <dgm:cxn modelId="{F61F0813-0FBB-466E-B559-08DA41F95700}" type="presParOf" srcId="{0B7E9223-CC7C-42D2-8F67-2C9D2DC34A36}" destId="{C441D94E-C110-4E13-9F9D-51A54ED942B8}" srcOrd="7" destOrd="0" presId="urn:microsoft.com/office/officeart/2005/8/layout/vList2"/>
    <dgm:cxn modelId="{079EEE82-9E5E-4981-9BCC-EDEDC0F955C7}" type="presParOf" srcId="{0B7E9223-CC7C-42D2-8F67-2C9D2DC34A36}" destId="{DE69C8E5-F55A-462C-B644-DAF3167DE34A}" srcOrd="8" destOrd="0" presId="urn:microsoft.com/office/officeart/2005/8/layout/vList2"/>
    <dgm:cxn modelId="{50CD45DF-B008-412D-BEDC-A4127E0916A5}" type="presParOf" srcId="{0B7E9223-CC7C-42D2-8F67-2C9D2DC34A36}" destId="{EC1A5C30-F154-436A-A1E4-64FEBDDD8AE0}" srcOrd="9" destOrd="0" presId="urn:microsoft.com/office/officeart/2005/8/layout/vList2"/>
    <dgm:cxn modelId="{5AEF6327-088F-4F0B-952F-CDC28ED9623B}" type="presParOf" srcId="{0B7E9223-CC7C-42D2-8F67-2C9D2DC34A36}" destId="{CC6E9ED1-850C-475D-9511-0D41D72209AD}" srcOrd="10" destOrd="0" presId="urn:microsoft.com/office/officeart/2005/8/layout/vList2"/>
    <dgm:cxn modelId="{7183E903-F68F-446D-9516-9183FEC267FB}" type="presParOf" srcId="{0B7E9223-CC7C-42D2-8F67-2C9D2DC34A36}" destId="{43E3EAAE-51C7-4883-A2E8-ED072A929D2C}" srcOrd="11" destOrd="0" presId="urn:microsoft.com/office/officeart/2005/8/layout/vList2"/>
    <dgm:cxn modelId="{07CA38F5-3134-4C8E-9624-67A29F6C9E87}" type="presParOf" srcId="{0B7E9223-CC7C-42D2-8F67-2C9D2DC34A36}" destId="{6B8DCE0E-C077-42E4-A6F7-CBA6B78E4FE7}"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B5DC77-07C2-4BED-B44B-F4EFB8FF4FA3}" type="doc">
      <dgm:prSet loTypeId="urn:microsoft.com/office/officeart/2005/8/layout/list1" loCatId="list" qsTypeId="urn:microsoft.com/office/officeart/2005/8/quickstyle/simple4" qsCatId="simple" csTypeId="urn:microsoft.com/office/officeart/2005/8/colors/colorful2" csCatId="colorful" phldr="1"/>
      <dgm:spPr/>
      <dgm:t>
        <a:bodyPr/>
        <a:lstStyle/>
        <a:p>
          <a:endParaRPr lang="en-US"/>
        </a:p>
      </dgm:t>
    </dgm:pt>
    <dgm:pt modelId="{ECCB50EE-364C-495E-931A-DC601ECAD1AD}">
      <dgm:prSet/>
      <dgm:spPr/>
      <dgm:t>
        <a:bodyPr/>
        <a:lstStyle/>
        <a:p>
          <a:r>
            <a:rPr lang="en-US" b="1"/>
            <a:t>Finding Specific Membership  </a:t>
          </a:r>
          <a:endParaRPr lang="en-US"/>
        </a:p>
      </dgm:t>
    </dgm:pt>
    <dgm:pt modelId="{AA54F833-BAA4-463A-9C84-060E2E98A644}" type="parTrans" cxnId="{576437CB-6A16-4708-95E1-CC72894C42A2}">
      <dgm:prSet/>
      <dgm:spPr/>
      <dgm:t>
        <a:bodyPr/>
        <a:lstStyle/>
        <a:p>
          <a:endParaRPr lang="en-US"/>
        </a:p>
      </dgm:t>
    </dgm:pt>
    <dgm:pt modelId="{D7E71A30-7381-49BE-A86F-81EB98B26504}" type="sibTrans" cxnId="{576437CB-6A16-4708-95E1-CC72894C42A2}">
      <dgm:prSet/>
      <dgm:spPr/>
      <dgm:t>
        <a:bodyPr/>
        <a:lstStyle/>
        <a:p>
          <a:endParaRPr lang="en-US"/>
        </a:p>
      </dgm:t>
    </dgm:pt>
    <dgm:pt modelId="{9D62CC31-F5D5-41DD-99BB-9C3ABC9C9100}">
      <dgm:prSet/>
      <dgm:spPr/>
      <dgm:t>
        <a:bodyPr/>
        <a:lstStyle/>
        <a:p>
          <a:r>
            <a:rPr lang="en-US" dirty="0">
              <a:solidFill>
                <a:schemeClr val="tx1"/>
              </a:solidFill>
            </a:rPr>
            <a:t>For Print and Broadcast Media Representation, try contacting your Local Emergency Communications Committee </a:t>
          </a:r>
        </a:p>
      </dgm:t>
    </dgm:pt>
    <dgm:pt modelId="{60969052-F9BD-4F69-8E07-500D0FF00FC1}" type="parTrans" cxnId="{705BBB91-21B9-4F32-82F3-C9A02830987D}">
      <dgm:prSet/>
      <dgm:spPr/>
      <dgm:t>
        <a:bodyPr/>
        <a:lstStyle/>
        <a:p>
          <a:endParaRPr lang="en-US"/>
        </a:p>
      </dgm:t>
    </dgm:pt>
    <dgm:pt modelId="{F1E26703-6952-4946-889E-C931B98390EE}" type="sibTrans" cxnId="{705BBB91-21B9-4F32-82F3-C9A02830987D}">
      <dgm:prSet/>
      <dgm:spPr/>
      <dgm:t>
        <a:bodyPr/>
        <a:lstStyle/>
        <a:p>
          <a:endParaRPr lang="en-US"/>
        </a:p>
      </dgm:t>
    </dgm:pt>
    <dgm:pt modelId="{8FCA4738-3EF5-4A30-B32C-5EE766741976}">
      <dgm:prSet/>
      <dgm:spPr/>
      <dgm:t>
        <a:bodyPr/>
        <a:lstStyle/>
        <a:p>
          <a:r>
            <a:rPr lang="en-US" b="1"/>
            <a:t>Tips for Keeping the Membership Active </a:t>
          </a:r>
          <a:endParaRPr lang="en-US"/>
        </a:p>
      </dgm:t>
    </dgm:pt>
    <dgm:pt modelId="{234AF23B-F233-4B3D-B844-DB79C6311827}" type="parTrans" cxnId="{C112A50C-AD6E-4B75-8C80-CD303A2E5C62}">
      <dgm:prSet/>
      <dgm:spPr/>
      <dgm:t>
        <a:bodyPr/>
        <a:lstStyle/>
        <a:p>
          <a:endParaRPr lang="en-US"/>
        </a:p>
      </dgm:t>
    </dgm:pt>
    <dgm:pt modelId="{CC64AEC0-EA8E-416B-9744-0816F13FB13B}" type="sibTrans" cxnId="{C112A50C-AD6E-4B75-8C80-CD303A2E5C62}">
      <dgm:prSet/>
      <dgm:spPr/>
      <dgm:t>
        <a:bodyPr/>
        <a:lstStyle/>
        <a:p>
          <a:endParaRPr lang="en-US"/>
        </a:p>
      </dgm:t>
    </dgm:pt>
    <dgm:pt modelId="{3C749950-2B3D-4DFC-9369-134D13495719}">
      <dgm:prSet/>
      <dgm:spPr/>
      <dgm:t>
        <a:bodyPr/>
        <a:lstStyle/>
        <a:p>
          <a:r>
            <a:rPr lang="en-US">
              <a:solidFill>
                <a:schemeClr val="tx1"/>
              </a:solidFill>
            </a:rPr>
            <a:t>Make sure it is clear to membership what they are expected to contribute to the LEPC.</a:t>
          </a:r>
        </a:p>
      </dgm:t>
    </dgm:pt>
    <dgm:pt modelId="{E7E6CEF1-C528-4E0F-9DD2-7C4F2D0B7961}" type="parTrans" cxnId="{F6C274E8-E294-46FA-9CD1-3FEDC1F04D56}">
      <dgm:prSet/>
      <dgm:spPr/>
      <dgm:t>
        <a:bodyPr/>
        <a:lstStyle/>
        <a:p>
          <a:endParaRPr lang="en-US"/>
        </a:p>
      </dgm:t>
    </dgm:pt>
    <dgm:pt modelId="{965DD02A-5C78-4330-8AA6-371DC34DF0E8}" type="sibTrans" cxnId="{F6C274E8-E294-46FA-9CD1-3FEDC1F04D56}">
      <dgm:prSet/>
      <dgm:spPr/>
      <dgm:t>
        <a:bodyPr/>
        <a:lstStyle/>
        <a:p>
          <a:endParaRPr lang="en-US"/>
        </a:p>
      </dgm:t>
    </dgm:pt>
    <dgm:pt modelId="{46FAC2D7-2F9D-4FF3-B506-DAD45A0F15AD}">
      <dgm:prSet/>
      <dgm:spPr/>
      <dgm:t>
        <a:bodyPr/>
        <a:lstStyle/>
        <a:p>
          <a:r>
            <a:rPr lang="en-US" b="1"/>
            <a:t>What to do when they don’t show? </a:t>
          </a:r>
          <a:endParaRPr lang="en-US"/>
        </a:p>
      </dgm:t>
    </dgm:pt>
    <dgm:pt modelId="{DE157A72-C1D2-44FD-9A13-2F7CC3D4291C}" type="parTrans" cxnId="{DFCBB950-46FD-4F64-AF7A-78BC3F27CFA4}">
      <dgm:prSet/>
      <dgm:spPr/>
      <dgm:t>
        <a:bodyPr/>
        <a:lstStyle/>
        <a:p>
          <a:endParaRPr lang="en-US"/>
        </a:p>
      </dgm:t>
    </dgm:pt>
    <dgm:pt modelId="{AA5698E3-54EF-4CDA-B4DC-E434B63B99AA}" type="sibTrans" cxnId="{DFCBB950-46FD-4F64-AF7A-78BC3F27CFA4}">
      <dgm:prSet/>
      <dgm:spPr/>
      <dgm:t>
        <a:bodyPr/>
        <a:lstStyle/>
        <a:p>
          <a:endParaRPr lang="en-US"/>
        </a:p>
      </dgm:t>
    </dgm:pt>
    <dgm:pt modelId="{BB124C39-8BFA-48C8-B1D6-703B3C66B04C}">
      <dgm:prSet/>
      <dgm:spPr/>
      <dgm:t>
        <a:bodyPr/>
        <a:lstStyle/>
        <a:p>
          <a:r>
            <a:rPr lang="en-US">
              <a:solidFill>
                <a:schemeClr val="tx1"/>
              </a:solidFill>
            </a:rPr>
            <a:t>Keep a record of the invitation sent to the group or organization.</a:t>
          </a:r>
        </a:p>
      </dgm:t>
    </dgm:pt>
    <dgm:pt modelId="{AA730EC7-A441-43F1-A8B4-C437203FED5D}" type="parTrans" cxnId="{BA6B88A4-59A7-4C4F-A91E-14078088146E}">
      <dgm:prSet/>
      <dgm:spPr/>
      <dgm:t>
        <a:bodyPr/>
        <a:lstStyle/>
        <a:p>
          <a:endParaRPr lang="en-US"/>
        </a:p>
      </dgm:t>
    </dgm:pt>
    <dgm:pt modelId="{7DE5CAD5-264F-4E55-A5AF-FA0562821C5F}" type="sibTrans" cxnId="{BA6B88A4-59A7-4C4F-A91E-14078088146E}">
      <dgm:prSet/>
      <dgm:spPr/>
      <dgm:t>
        <a:bodyPr/>
        <a:lstStyle/>
        <a:p>
          <a:endParaRPr lang="en-US"/>
        </a:p>
      </dgm:t>
    </dgm:pt>
    <dgm:pt modelId="{8A6CA771-451A-441F-944D-3AA5F4CE645B}">
      <dgm:prSet/>
      <dgm:spPr/>
      <dgm:t>
        <a:bodyPr/>
        <a:lstStyle/>
        <a:p>
          <a:r>
            <a:rPr lang="en-US">
              <a:solidFill>
                <a:schemeClr val="tx1"/>
              </a:solidFill>
            </a:rPr>
            <a:t>If necessary, as the SERC for support.</a:t>
          </a:r>
        </a:p>
      </dgm:t>
    </dgm:pt>
    <dgm:pt modelId="{A84958FD-F176-4D1B-ABBC-3EA4C02181C0}" type="parTrans" cxnId="{B873E8F4-B7C1-41F4-A33B-086DF8765D5E}">
      <dgm:prSet/>
      <dgm:spPr/>
    </dgm:pt>
    <dgm:pt modelId="{BF727564-8353-45FF-89D5-A7CC5E901D91}" type="sibTrans" cxnId="{B873E8F4-B7C1-41F4-A33B-086DF8765D5E}">
      <dgm:prSet/>
      <dgm:spPr/>
    </dgm:pt>
    <dgm:pt modelId="{442C4230-B375-427C-B59B-09027F21B9EB}">
      <dgm:prSet/>
      <dgm:spPr/>
      <dgm:t>
        <a:bodyPr/>
        <a:lstStyle/>
        <a:p>
          <a:r>
            <a:rPr lang="en-US">
              <a:solidFill>
                <a:schemeClr val="tx1"/>
              </a:solidFill>
            </a:rPr>
            <a:t>If possible, try similar organizations. </a:t>
          </a:r>
        </a:p>
      </dgm:t>
    </dgm:pt>
    <dgm:pt modelId="{0C3035C6-EE1A-45C0-8711-5070B66E6FEA}" type="parTrans" cxnId="{A7375E31-7796-4632-B20A-FD648DC7BB78}">
      <dgm:prSet/>
      <dgm:spPr/>
    </dgm:pt>
    <dgm:pt modelId="{7F0AE1DB-F6F2-45EF-A70C-2084C1409D2D}" type="sibTrans" cxnId="{A7375E31-7796-4632-B20A-FD648DC7BB78}">
      <dgm:prSet/>
      <dgm:spPr/>
    </dgm:pt>
    <dgm:pt modelId="{2E435156-FCF9-4A3E-B331-EDBA0045E2C4}">
      <dgm:prSet/>
      <dgm:spPr/>
      <dgm:t>
        <a:bodyPr/>
        <a:lstStyle/>
        <a:p>
          <a:endParaRPr lang="en-US">
            <a:solidFill>
              <a:srgbClr val="FF0000"/>
            </a:solidFill>
          </a:endParaRPr>
        </a:p>
      </dgm:t>
    </dgm:pt>
    <dgm:pt modelId="{B1FB9F09-183E-41AC-B515-89AF24902F1E}" type="parTrans" cxnId="{A62F545E-DB40-44E5-84E4-6E39194CD6B5}">
      <dgm:prSet/>
      <dgm:spPr/>
    </dgm:pt>
    <dgm:pt modelId="{217E4279-9573-4187-8A1F-9FD13D02241C}" type="sibTrans" cxnId="{A62F545E-DB40-44E5-84E4-6E39194CD6B5}">
      <dgm:prSet/>
      <dgm:spPr/>
    </dgm:pt>
    <dgm:pt modelId="{9800715D-4A45-41AE-BBFE-7FA493B54E4C}">
      <dgm:prSet/>
      <dgm:spPr/>
      <dgm:t>
        <a:bodyPr/>
        <a:lstStyle/>
        <a:p>
          <a:r>
            <a:rPr lang="en-US">
              <a:solidFill>
                <a:schemeClr val="tx1"/>
              </a:solidFill>
            </a:rPr>
            <a:t>Have members acknowledge their responsibilities to the LEPC by signing a membership form.</a:t>
          </a:r>
        </a:p>
      </dgm:t>
    </dgm:pt>
    <dgm:pt modelId="{311D62C2-D2C2-4D9E-9C15-DBE84DE1053D}" type="parTrans" cxnId="{775848F5-53F3-4E0B-B741-CA198D1E2B3C}">
      <dgm:prSet/>
      <dgm:spPr/>
    </dgm:pt>
    <dgm:pt modelId="{0820D163-FEB7-442D-8F46-3EEDB4B0292C}" type="sibTrans" cxnId="{775848F5-53F3-4E0B-B741-CA198D1E2B3C}">
      <dgm:prSet/>
      <dgm:spPr/>
    </dgm:pt>
    <dgm:pt modelId="{E0F437CC-E64E-4966-A583-A75B8C9A080D}">
      <dgm:prSet/>
      <dgm:spPr/>
      <dgm:t>
        <a:bodyPr/>
        <a:lstStyle/>
        <a:p>
          <a:r>
            <a:rPr lang="en-US">
              <a:solidFill>
                <a:schemeClr val="tx1"/>
              </a:solidFill>
            </a:rPr>
            <a:t>Make an effort to make meetings interesting.</a:t>
          </a:r>
        </a:p>
      </dgm:t>
    </dgm:pt>
    <dgm:pt modelId="{20CD766E-0B27-4374-A03B-8AE8AF676052}" type="parTrans" cxnId="{BC13A37A-02C7-4D74-B3EE-2BFA863DC4F4}">
      <dgm:prSet/>
      <dgm:spPr/>
    </dgm:pt>
    <dgm:pt modelId="{9F8682A7-E1E5-430B-A412-94E8EA2B241A}" type="sibTrans" cxnId="{BC13A37A-02C7-4D74-B3EE-2BFA863DC4F4}">
      <dgm:prSet/>
      <dgm:spPr/>
    </dgm:pt>
    <dgm:pt modelId="{23AA7CD5-EB6E-477B-AA2C-13307CB04703}">
      <dgm:prSet/>
      <dgm:spPr/>
      <dgm:t>
        <a:bodyPr/>
        <a:lstStyle/>
        <a:p>
          <a:r>
            <a:rPr lang="en-US">
              <a:solidFill>
                <a:schemeClr val="tx1"/>
              </a:solidFill>
            </a:rPr>
            <a:t>Incorporate snacks or a meal into meetings or events. </a:t>
          </a:r>
        </a:p>
      </dgm:t>
    </dgm:pt>
    <dgm:pt modelId="{1751A476-6886-4BFA-9E04-EFEDF306F406}" type="parTrans" cxnId="{DE8E4E87-B928-47DA-AF3B-098E2A67A30E}">
      <dgm:prSet/>
      <dgm:spPr/>
    </dgm:pt>
    <dgm:pt modelId="{9C8C9443-2A35-4584-9750-A7F1F416C0D2}" type="sibTrans" cxnId="{DE8E4E87-B928-47DA-AF3B-098E2A67A30E}">
      <dgm:prSet/>
      <dgm:spPr/>
    </dgm:pt>
    <dgm:pt modelId="{2AD16D22-4FFA-49AA-9349-D73EFEB1A6A7}" type="pres">
      <dgm:prSet presAssocID="{6EB5DC77-07C2-4BED-B44B-F4EFB8FF4FA3}" presName="linear" presStyleCnt="0">
        <dgm:presLayoutVars>
          <dgm:dir/>
          <dgm:animLvl val="lvl"/>
          <dgm:resizeHandles val="exact"/>
        </dgm:presLayoutVars>
      </dgm:prSet>
      <dgm:spPr/>
    </dgm:pt>
    <dgm:pt modelId="{6353C990-547E-4302-BA8F-3183F26937AD}" type="pres">
      <dgm:prSet presAssocID="{ECCB50EE-364C-495E-931A-DC601ECAD1AD}" presName="parentLin" presStyleCnt="0"/>
      <dgm:spPr/>
    </dgm:pt>
    <dgm:pt modelId="{C86E97C8-FFCF-44FF-B9B5-9D5C23407BE5}" type="pres">
      <dgm:prSet presAssocID="{ECCB50EE-364C-495E-931A-DC601ECAD1AD}" presName="parentLeftMargin" presStyleLbl="node1" presStyleIdx="0" presStyleCnt="3"/>
      <dgm:spPr/>
    </dgm:pt>
    <dgm:pt modelId="{20F52E0F-1412-409F-97D0-E5CF287F41D9}" type="pres">
      <dgm:prSet presAssocID="{ECCB50EE-364C-495E-931A-DC601ECAD1AD}" presName="parentText" presStyleLbl="node1" presStyleIdx="0" presStyleCnt="3">
        <dgm:presLayoutVars>
          <dgm:chMax val="0"/>
          <dgm:bulletEnabled val="1"/>
        </dgm:presLayoutVars>
      </dgm:prSet>
      <dgm:spPr/>
    </dgm:pt>
    <dgm:pt modelId="{032A92D1-BF52-4593-8D13-11256FE2D657}" type="pres">
      <dgm:prSet presAssocID="{ECCB50EE-364C-495E-931A-DC601ECAD1AD}" presName="negativeSpace" presStyleCnt="0"/>
      <dgm:spPr/>
    </dgm:pt>
    <dgm:pt modelId="{87FD796F-E087-45F5-9052-A2C563D1A843}" type="pres">
      <dgm:prSet presAssocID="{ECCB50EE-364C-495E-931A-DC601ECAD1AD}" presName="childText" presStyleLbl="conFgAcc1" presStyleIdx="0" presStyleCnt="3" custLinFactY="819" custLinFactNeighborX="-665" custLinFactNeighborY="100000">
        <dgm:presLayoutVars>
          <dgm:bulletEnabled val="1"/>
        </dgm:presLayoutVars>
      </dgm:prSet>
      <dgm:spPr/>
    </dgm:pt>
    <dgm:pt modelId="{816BC842-E7BE-489E-933D-B07EC5D930A7}" type="pres">
      <dgm:prSet presAssocID="{D7E71A30-7381-49BE-A86F-81EB98B26504}" presName="spaceBetweenRectangles" presStyleCnt="0"/>
      <dgm:spPr/>
    </dgm:pt>
    <dgm:pt modelId="{A12AC659-4015-4237-A85C-1B92474BF1A7}" type="pres">
      <dgm:prSet presAssocID="{8FCA4738-3EF5-4A30-B32C-5EE766741976}" presName="parentLin" presStyleCnt="0"/>
      <dgm:spPr/>
    </dgm:pt>
    <dgm:pt modelId="{4471DE0E-D405-4CB4-90FE-1C2909F63EE7}" type="pres">
      <dgm:prSet presAssocID="{8FCA4738-3EF5-4A30-B32C-5EE766741976}" presName="parentLeftMargin" presStyleLbl="node1" presStyleIdx="0" presStyleCnt="3"/>
      <dgm:spPr/>
    </dgm:pt>
    <dgm:pt modelId="{90F7AC90-D4EF-40D0-AA5D-8133AAB701EA}" type="pres">
      <dgm:prSet presAssocID="{8FCA4738-3EF5-4A30-B32C-5EE766741976}" presName="parentText" presStyleLbl="node1" presStyleIdx="1" presStyleCnt="3">
        <dgm:presLayoutVars>
          <dgm:chMax val="0"/>
          <dgm:bulletEnabled val="1"/>
        </dgm:presLayoutVars>
      </dgm:prSet>
      <dgm:spPr/>
    </dgm:pt>
    <dgm:pt modelId="{45D5C61B-1DBE-4F24-9905-CCC80C0CFD79}" type="pres">
      <dgm:prSet presAssocID="{8FCA4738-3EF5-4A30-B32C-5EE766741976}" presName="negativeSpace" presStyleCnt="0"/>
      <dgm:spPr/>
    </dgm:pt>
    <dgm:pt modelId="{DAF74EAD-3C76-450C-AAFD-1215B68604BB}" type="pres">
      <dgm:prSet presAssocID="{8FCA4738-3EF5-4A30-B32C-5EE766741976}" presName="childText" presStyleLbl="conFgAcc1" presStyleIdx="1" presStyleCnt="3">
        <dgm:presLayoutVars>
          <dgm:bulletEnabled val="1"/>
        </dgm:presLayoutVars>
      </dgm:prSet>
      <dgm:spPr/>
    </dgm:pt>
    <dgm:pt modelId="{279A4CE3-00A3-4A55-8692-D702AA4F19DC}" type="pres">
      <dgm:prSet presAssocID="{CC64AEC0-EA8E-416B-9744-0816F13FB13B}" presName="spaceBetweenRectangles" presStyleCnt="0"/>
      <dgm:spPr/>
    </dgm:pt>
    <dgm:pt modelId="{663A28CC-357E-497C-9386-5A9E144877FE}" type="pres">
      <dgm:prSet presAssocID="{46FAC2D7-2F9D-4FF3-B506-DAD45A0F15AD}" presName="parentLin" presStyleCnt="0"/>
      <dgm:spPr/>
    </dgm:pt>
    <dgm:pt modelId="{333FB3A7-BD0A-4306-AB29-5A9E96CA54A8}" type="pres">
      <dgm:prSet presAssocID="{46FAC2D7-2F9D-4FF3-B506-DAD45A0F15AD}" presName="parentLeftMargin" presStyleLbl="node1" presStyleIdx="1" presStyleCnt="3"/>
      <dgm:spPr/>
    </dgm:pt>
    <dgm:pt modelId="{D75F1D1C-B6E0-4E37-9214-C6F32A195729}" type="pres">
      <dgm:prSet presAssocID="{46FAC2D7-2F9D-4FF3-B506-DAD45A0F15AD}" presName="parentText" presStyleLbl="node1" presStyleIdx="2" presStyleCnt="3">
        <dgm:presLayoutVars>
          <dgm:chMax val="0"/>
          <dgm:bulletEnabled val="1"/>
        </dgm:presLayoutVars>
      </dgm:prSet>
      <dgm:spPr/>
    </dgm:pt>
    <dgm:pt modelId="{7C41FCBC-689D-4934-91AF-6C6FDDD867B6}" type="pres">
      <dgm:prSet presAssocID="{46FAC2D7-2F9D-4FF3-B506-DAD45A0F15AD}" presName="negativeSpace" presStyleCnt="0"/>
      <dgm:spPr/>
    </dgm:pt>
    <dgm:pt modelId="{FC174EEF-1312-4C40-BFB6-C5AF9D1EF66F}" type="pres">
      <dgm:prSet presAssocID="{46FAC2D7-2F9D-4FF3-B506-DAD45A0F15AD}" presName="childText" presStyleLbl="conFgAcc1" presStyleIdx="2" presStyleCnt="3">
        <dgm:presLayoutVars>
          <dgm:bulletEnabled val="1"/>
        </dgm:presLayoutVars>
      </dgm:prSet>
      <dgm:spPr/>
    </dgm:pt>
  </dgm:ptLst>
  <dgm:cxnLst>
    <dgm:cxn modelId="{C112A50C-AD6E-4B75-8C80-CD303A2E5C62}" srcId="{6EB5DC77-07C2-4BED-B44B-F4EFB8FF4FA3}" destId="{8FCA4738-3EF5-4A30-B32C-5EE766741976}" srcOrd="1" destOrd="0" parTransId="{234AF23B-F233-4B3D-B844-DB79C6311827}" sibTransId="{CC64AEC0-EA8E-416B-9744-0816F13FB13B}"/>
    <dgm:cxn modelId="{A8BD3D11-06A0-4D82-A5BF-EADEE953D786}" type="presOf" srcId="{8A6CA771-451A-441F-944D-3AA5F4CE645B}" destId="{FC174EEF-1312-4C40-BFB6-C5AF9D1EF66F}" srcOrd="0" destOrd="2" presId="urn:microsoft.com/office/officeart/2005/8/layout/list1"/>
    <dgm:cxn modelId="{BC9E1D23-9289-4DFB-9AD5-A5FEA73CC35A}" type="presOf" srcId="{9800715D-4A45-41AE-BBFE-7FA493B54E4C}" destId="{DAF74EAD-3C76-450C-AAFD-1215B68604BB}" srcOrd="0" destOrd="1" presId="urn:microsoft.com/office/officeart/2005/8/layout/list1"/>
    <dgm:cxn modelId="{47D15927-7244-4615-AA3C-BAAA9607BD29}" type="presOf" srcId="{46FAC2D7-2F9D-4FF3-B506-DAD45A0F15AD}" destId="{333FB3A7-BD0A-4306-AB29-5A9E96CA54A8}" srcOrd="0" destOrd="0" presId="urn:microsoft.com/office/officeart/2005/8/layout/list1"/>
    <dgm:cxn modelId="{20802929-832D-46E1-A20C-5B40E70B7417}" type="presOf" srcId="{8FCA4738-3EF5-4A30-B32C-5EE766741976}" destId="{4471DE0E-D405-4CB4-90FE-1C2909F63EE7}" srcOrd="0" destOrd="0" presId="urn:microsoft.com/office/officeart/2005/8/layout/list1"/>
    <dgm:cxn modelId="{A7375E31-7796-4632-B20A-FD648DC7BB78}" srcId="{46FAC2D7-2F9D-4FF3-B506-DAD45A0F15AD}" destId="{442C4230-B375-427C-B59B-09027F21B9EB}" srcOrd="1" destOrd="0" parTransId="{0C3035C6-EE1A-45C0-8711-5070B66E6FEA}" sibTransId="{7F0AE1DB-F6F2-45EF-A70C-2084C1409D2D}"/>
    <dgm:cxn modelId="{F232213B-E42A-4140-A682-67E5C6C2723D}" type="presOf" srcId="{442C4230-B375-427C-B59B-09027F21B9EB}" destId="{FC174EEF-1312-4C40-BFB6-C5AF9D1EF66F}" srcOrd="0" destOrd="1" presId="urn:microsoft.com/office/officeart/2005/8/layout/list1"/>
    <dgm:cxn modelId="{D3650E5D-6500-49E6-BF0D-1C76891A6392}" type="presOf" srcId="{23AA7CD5-EB6E-477B-AA2C-13307CB04703}" destId="{DAF74EAD-3C76-450C-AAFD-1215B68604BB}" srcOrd="0" destOrd="3" presId="urn:microsoft.com/office/officeart/2005/8/layout/list1"/>
    <dgm:cxn modelId="{3E677F5D-F598-4FFD-A6E5-EF4B1416F3CE}" type="presOf" srcId="{8FCA4738-3EF5-4A30-B32C-5EE766741976}" destId="{90F7AC90-D4EF-40D0-AA5D-8133AAB701EA}" srcOrd="1" destOrd="0" presId="urn:microsoft.com/office/officeart/2005/8/layout/list1"/>
    <dgm:cxn modelId="{A62F545E-DB40-44E5-84E4-6E39194CD6B5}" srcId="{8FCA4738-3EF5-4A30-B32C-5EE766741976}" destId="{2E435156-FCF9-4A3E-B331-EDBA0045E2C4}" srcOrd="4" destOrd="0" parTransId="{B1FB9F09-183E-41AC-B515-89AF24902F1E}" sibTransId="{217E4279-9573-4187-8A1F-9FD13D02241C}"/>
    <dgm:cxn modelId="{14F5F248-5583-4F4D-9DC1-B9904D8A4EB2}" type="presOf" srcId="{9D62CC31-F5D5-41DD-99BB-9C3ABC9C9100}" destId="{87FD796F-E087-45F5-9052-A2C563D1A843}" srcOrd="0" destOrd="0" presId="urn:microsoft.com/office/officeart/2005/8/layout/list1"/>
    <dgm:cxn modelId="{DFCBB950-46FD-4F64-AF7A-78BC3F27CFA4}" srcId="{6EB5DC77-07C2-4BED-B44B-F4EFB8FF4FA3}" destId="{46FAC2D7-2F9D-4FF3-B506-DAD45A0F15AD}" srcOrd="2" destOrd="0" parTransId="{DE157A72-C1D2-44FD-9A13-2F7CC3D4291C}" sibTransId="{AA5698E3-54EF-4CDA-B4DC-E434B63B99AA}"/>
    <dgm:cxn modelId="{3769A757-1F80-458B-B859-C16754C5121A}" type="presOf" srcId="{E0F437CC-E64E-4966-A583-A75B8C9A080D}" destId="{DAF74EAD-3C76-450C-AAFD-1215B68604BB}" srcOrd="0" destOrd="2" presId="urn:microsoft.com/office/officeart/2005/8/layout/list1"/>
    <dgm:cxn modelId="{F5EE867A-7B00-4DD3-80BB-F83E1EC75A94}" type="presOf" srcId="{ECCB50EE-364C-495E-931A-DC601ECAD1AD}" destId="{C86E97C8-FFCF-44FF-B9B5-9D5C23407BE5}" srcOrd="0" destOrd="0" presId="urn:microsoft.com/office/officeart/2005/8/layout/list1"/>
    <dgm:cxn modelId="{BC13A37A-02C7-4D74-B3EE-2BFA863DC4F4}" srcId="{8FCA4738-3EF5-4A30-B32C-5EE766741976}" destId="{E0F437CC-E64E-4966-A583-A75B8C9A080D}" srcOrd="2" destOrd="0" parTransId="{20CD766E-0B27-4374-A03B-8AE8AF676052}" sibTransId="{9F8682A7-E1E5-430B-A412-94E8EA2B241A}"/>
    <dgm:cxn modelId="{69789783-1E31-4C7A-A0ED-36B0FB1BB736}" type="presOf" srcId="{6EB5DC77-07C2-4BED-B44B-F4EFB8FF4FA3}" destId="{2AD16D22-4FFA-49AA-9349-D73EFEB1A6A7}" srcOrd="0" destOrd="0" presId="urn:microsoft.com/office/officeart/2005/8/layout/list1"/>
    <dgm:cxn modelId="{DE8E4E87-B928-47DA-AF3B-098E2A67A30E}" srcId="{8FCA4738-3EF5-4A30-B32C-5EE766741976}" destId="{23AA7CD5-EB6E-477B-AA2C-13307CB04703}" srcOrd="3" destOrd="0" parTransId="{1751A476-6886-4BFA-9E04-EFEDF306F406}" sibTransId="{9C8C9443-2A35-4584-9750-A7F1F416C0D2}"/>
    <dgm:cxn modelId="{705BBB91-21B9-4F32-82F3-C9A02830987D}" srcId="{ECCB50EE-364C-495E-931A-DC601ECAD1AD}" destId="{9D62CC31-F5D5-41DD-99BB-9C3ABC9C9100}" srcOrd="0" destOrd="0" parTransId="{60969052-F9BD-4F69-8E07-500D0FF00FC1}" sibTransId="{F1E26703-6952-4946-889E-C931B98390EE}"/>
    <dgm:cxn modelId="{31AF0092-EC08-4AD1-8805-588993920BB3}" type="presOf" srcId="{BB124C39-8BFA-48C8-B1D6-703B3C66B04C}" destId="{FC174EEF-1312-4C40-BFB6-C5AF9D1EF66F}" srcOrd="0" destOrd="0" presId="urn:microsoft.com/office/officeart/2005/8/layout/list1"/>
    <dgm:cxn modelId="{BA6B88A4-59A7-4C4F-A91E-14078088146E}" srcId="{46FAC2D7-2F9D-4FF3-B506-DAD45A0F15AD}" destId="{BB124C39-8BFA-48C8-B1D6-703B3C66B04C}" srcOrd="0" destOrd="0" parTransId="{AA730EC7-A441-43F1-A8B4-C437203FED5D}" sibTransId="{7DE5CAD5-264F-4E55-A5AF-FA0562821C5F}"/>
    <dgm:cxn modelId="{AA177FA9-2AA0-4D55-A9F8-95058ACC3B18}" type="presOf" srcId="{ECCB50EE-364C-495E-931A-DC601ECAD1AD}" destId="{20F52E0F-1412-409F-97D0-E5CF287F41D9}" srcOrd="1" destOrd="0" presId="urn:microsoft.com/office/officeart/2005/8/layout/list1"/>
    <dgm:cxn modelId="{360458C3-D8DA-4717-A18F-F13AD1951ED4}" type="presOf" srcId="{3C749950-2B3D-4DFC-9369-134D13495719}" destId="{DAF74EAD-3C76-450C-AAFD-1215B68604BB}" srcOrd="0" destOrd="0" presId="urn:microsoft.com/office/officeart/2005/8/layout/list1"/>
    <dgm:cxn modelId="{576437CB-6A16-4708-95E1-CC72894C42A2}" srcId="{6EB5DC77-07C2-4BED-B44B-F4EFB8FF4FA3}" destId="{ECCB50EE-364C-495E-931A-DC601ECAD1AD}" srcOrd="0" destOrd="0" parTransId="{AA54F833-BAA4-463A-9C84-060E2E98A644}" sibTransId="{D7E71A30-7381-49BE-A86F-81EB98B26504}"/>
    <dgm:cxn modelId="{8CC376E0-8C25-43A6-8178-864A950346D9}" type="presOf" srcId="{46FAC2D7-2F9D-4FF3-B506-DAD45A0F15AD}" destId="{D75F1D1C-B6E0-4E37-9214-C6F32A195729}" srcOrd="1" destOrd="0" presId="urn:microsoft.com/office/officeart/2005/8/layout/list1"/>
    <dgm:cxn modelId="{F6C274E8-E294-46FA-9CD1-3FEDC1F04D56}" srcId="{8FCA4738-3EF5-4A30-B32C-5EE766741976}" destId="{3C749950-2B3D-4DFC-9369-134D13495719}" srcOrd="0" destOrd="0" parTransId="{E7E6CEF1-C528-4E0F-9DD2-7C4F2D0B7961}" sibTransId="{965DD02A-5C78-4330-8AA6-371DC34DF0E8}"/>
    <dgm:cxn modelId="{B873E8F4-B7C1-41F4-A33B-086DF8765D5E}" srcId="{46FAC2D7-2F9D-4FF3-B506-DAD45A0F15AD}" destId="{8A6CA771-451A-441F-944D-3AA5F4CE645B}" srcOrd="2" destOrd="0" parTransId="{A84958FD-F176-4D1B-ABBC-3EA4C02181C0}" sibTransId="{BF727564-8353-45FF-89D5-A7CC5E901D91}"/>
    <dgm:cxn modelId="{775848F5-53F3-4E0B-B741-CA198D1E2B3C}" srcId="{8FCA4738-3EF5-4A30-B32C-5EE766741976}" destId="{9800715D-4A45-41AE-BBFE-7FA493B54E4C}" srcOrd="1" destOrd="0" parTransId="{311D62C2-D2C2-4D9E-9C15-DBE84DE1053D}" sibTransId="{0820D163-FEB7-442D-8F46-3EEDB4B0292C}"/>
    <dgm:cxn modelId="{622767FA-DCCB-4FD8-889B-1A618E46CAA1}" type="presOf" srcId="{2E435156-FCF9-4A3E-B331-EDBA0045E2C4}" destId="{DAF74EAD-3C76-450C-AAFD-1215B68604BB}" srcOrd="0" destOrd="4" presId="urn:microsoft.com/office/officeart/2005/8/layout/list1"/>
    <dgm:cxn modelId="{EF00D6F9-0DA3-481E-858D-15833BD89B2C}" type="presParOf" srcId="{2AD16D22-4FFA-49AA-9349-D73EFEB1A6A7}" destId="{6353C990-547E-4302-BA8F-3183F26937AD}" srcOrd="0" destOrd="0" presId="urn:microsoft.com/office/officeart/2005/8/layout/list1"/>
    <dgm:cxn modelId="{D4EB208B-D25B-4E7C-A606-490C7E319468}" type="presParOf" srcId="{6353C990-547E-4302-BA8F-3183F26937AD}" destId="{C86E97C8-FFCF-44FF-B9B5-9D5C23407BE5}" srcOrd="0" destOrd="0" presId="urn:microsoft.com/office/officeart/2005/8/layout/list1"/>
    <dgm:cxn modelId="{834DC30A-5159-418C-BF0F-AE5C5EC3477C}" type="presParOf" srcId="{6353C990-547E-4302-BA8F-3183F26937AD}" destId="{20F52E0F-1412-409F-97D0-E5CF287F41D9}" srcOrd="1" destOrd="0" presId="urn:microsoft.com/office/officeart/2005/8/layout/list1"/>
    <dgm:cxn modelId="{9FB62B47-E85A-408D-8D4B-BB119CA20912}" type="presParOf" srcId="{2AD16D22-4FFA-49AA-9349-D73EFEB1A6A7}" destId="{032A92D1-BF52-4593-8D13-11256FE2D657}" srcOrd="1" destOrd="0" presId="urn:microsoft.com/office/officeart/2005/8/layout/list1"/>
    <dgm:cxn modelId="{45DA2E02-A04E-411C-8278-451C1F1C3904}" type="presParOf" srcId="{2AD16D22-4FFA-49AA-9349-D73EFEB1A6A7}" destId="{87FD796F-E087-45F5-9052-A2C563D1A843}" srcOrd="2" destOrd="0" presId="urn:microsoft.com/office/officeart/2005/8/layout/list1"/>
    <dgm:cxn modelId="{005BC181-9A24-458D-84D5-A678831506AE}" type="presParOf" srcId="{2AD16D22-4FFA-49AA-9349-D73EFEB1A6A7}" destId="{816BC842-E7BE-489E-933D-B07EC5D930A7}" srcOrd="3" destOrd="0" presId="urn:microsoft.com/office/officeart/2005/8/layout/list1"/>
    <dgm:cxn modelId="{49312CBB-9AF3-4E40-AD5D-0B536D5591F8}" type="presParOf" srcId="{2AD16D22-4FFA-49AA-9349-D73EFEB1A6A7}" destId="{A12AC659-4015-4237-A85C-1B92474BF1A7}" srcOrd="4" destOrd="0" presId="urn:microsoft.com/office/officeart/2005/8/layout/list1"/>
    <dgm:cxn modelId="{8E5D34D6-0F2A-4EBB-97FB-CAA86B487E95}" type="presParOf" srcId="{A12AC659-4015-4237-A85C-1B92474BF1A7}" destId="{4471DE0E-D405-4CB4-90FE-1C2909F63EE7}" srcOrd="0" destOrd="0" presId="urn:microsoft.com/office/officeart/2005/8/layout/list1"/>
    <dgm:cxn modelId="{1CDEE4B9-D006-4768-B2C0-4AE97DBE878D}" type="presParOf" srcId="{A12AC659-4015-4237-A85C-1B92474BF1A7}" destId="{90F7AC90-D4EF-40D0-AA5D-8133AAB701EA}" srcOrd="1" destOrd="0" presId="urn:microsoft.com/office/officeart/2005/8/layout/list1"/>
    <dgm:cxn modelId="{78B6D22C-B02E-44ED-A54D-5ED85984477C}" type="presParOf" srcId="{2AD16D22-4FFA-49AA-9349-D73EFEB1A6A7}" destId="{45D5C61B-1DBE-4F24-9905-CCC80C0CFD79}" srcOrd="5" destOrd="0" presId="urn:microsoft.com/office/officeart/2005/8/layout/list1"/>
    <dgm:cxn modelId="{8BA1A8C0-A693-4039-ADB8-CE8990F23EC3}" type="presParOf" srcId="{2AD16D22-4FFA-49AA-9349-D73EFEB1A6A7}" destId="{DAF74EAD-3C76-450C-AAFD-1215B68604BB}" srcOrd="6" destOrd="0" presId="urn:microsoft.com/office/officeart/2005/8/layout/list1"/>
    <dgm:cxn modelId="{0AA5CD80-FE66-4143-A4C6-91FC6228CE9E}" type="presParOf" srcId="{2AD16D22-4FFA-49AA-9349-D73EFEB1A6A7}" destId="{279A4CE3-00A3-4A55-8692-D702AA4F19DC}" srcOrd="7" destOrd="0" presId="urn:microsoft.com/office/officeart/2005/8/layout/list1"/>
    <dgm:cxn modelId="{3F33D473-FE90-4E01-8B59-D57156B2E86E}" type="presParOf" srcId="{2AD16D22-4FFA-49AA-9349-D73EFEB1A6A7}" destId="{663A28CC-357E-497C-9386-5A9E144877FE}" srcOrd="8" destOrd="0" presId="urn:microsoft.com/office/officeart/2005/8/layout/list1"/>
    <dgm:cxn modelId="{E4DAD4A9-26EE-4CCE-B37D-0A3A669538A8}" type="presParOf" srcId="{663A28CC-357E-497C-9386-5A9E144877FE}" destId="{333FB3A7-BD0A-4306-AB29-5A9E96CA54A8}" srcOrd="0" destOrd="0" presId="urn:microsoft.com/office/officeart/2005/8/layout/list1"/>
    <dgm:cxn modelId="{65D64DE0-3E49-4802-8AAB-A750DDB2F34D}" type="presParOf" srcId="{663A28CC-357E-497C-9386-5A9E144877FE}" destId="{D75F1D1C-B6E0-4E37-9214-C6F32A195729}" srcOrd="1" destOrd="0" presId="urn:microsoft.com/office/officeart/2005/8/layout/list1"/>
    <dgm:cxn modelId="{ABFE9A61-2DD4-4629-84DB-9A5CE87C071A}" type="presParOf" srcId="{2AD16D22-4FFA-49AA-9349-D73EFEB1A6A7}" destId="{7C41FCBC-689D-4934-91AF-6C6FDDD867B6}" srcOrd="9" destOrd="0" presId="urn:microsoft.com/office/officeart/2005/8/layout/list1"/>
    <dgm:cxn modelId="{F0FE206C-2178-4D50-9091-71B88314C42E}" type="presParOf" srcId="{2AD16D22-4FFA-49AA-9349-D73EFEB1A6A7}" destId="{FC174EEF-1312-4C40-BFB6-C5AF9D1EF66F}"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14046-B405-4F39-ABB2-2F9634C4B9C5}">
      <dsp:nvSpPr>
        <dsp:cNvPr id="0" name=""/>
        <dsp:cNvSpPr/>
      </dsp:nvSpPr>
      <dsp:spPr>
        <a:xfrm>
          <a:off x="0" y="204309"/>
          <a:ext cx="7045780" cy="120428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latin typeface="Franklin Gothic Book" panose="020B0503020102020204" pitchFamily="34" charset="0"/>
            </a:rPr>
            <a:t>Membership Requirements and Challenges. </a:t>
          </a:r>
        </a:p>
      </dsp:txBody>
      <dsp:txXfrm>
        <a:off x="58788" y="263097"/>
        <a:ext cx="6928204" cy="1086707"/>
      </dsp:txXfrm>
    </dsp:sp>
    <dsp:sp modelId="{47524AC5-DABD-40EA-A403-7CADB5AFFB10}">
      <dsp:nvSpPr>
        <dsp:cNvPr id="0" name=""/>
        <dsp:cNvSpPr/>
      </dsp:nvSpPr>
      <dsp:spPr>
        <a:xfrm>
          <a:off x="0" y="1473679"/>
          <a:ext cx="7045780" cy="1306880"/>
        </a:xfrm>
        <a:prstGeom prst="roundRect">
          <a:avLst/>
        </a:prstGeom>
        <a:solidFill>
          <a:schemeClr val="accent5">
            <a:hueOff val="-1225557"/>
            <a:satOff val="-1705"/>
            <a:lumOff val="-6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latin typeface="Franklin Gothic Book" panose="020B0503020102020204" pitchFamily="34" charset="0"/>
            </a:rPr>
            <a:t>Meetings and Recommended Committees.</a:t>
          </a:r>
        </a:p>
      </dsp:txBody>
      <dsp:txXfrm>
        <a:off x="63797" y="1537476"/>
        <a:ext cx="6918186" cy="1179286"/>
      </dsp:txXfrm>
    </dsp:sp>
    <dsp:sp modelId="{B7999809-DD52-4F26-A724-8747B36F61CF}">
      <dsp:nvSpPr>
        <dsp:cNvPr id="0" name=""/>
        <dsp:cNvSpPr/>
      </dsp:nvSpPr>
      <dsp:spPr>
        <a:xfrm>
          <a:off x="0" y="2887858"/>
          <a:ext cx="7045780" cy="1193400"/>
        </a:xfrm>
        <a:prstGeom prst="roundRect">
          <a:avLst/>
        </a:prstGeom>
        <a:solidFill>
          <a:schemeClr val="accent5">
            <a:hueOff val="-2451115"/>
            <a:satOff val="-3409"/>
            <a:lumOff val="-130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solidFill>
                <a:schemeClr val="bg1"/>
              </a:solidFill>
              <a:effectLst/>
              <a:ea typeface="Calibri" panose="020F0502020204030204" pitchFamily="34" charset="0"/>
              <a:cs typeface="Calibri" panose="020F0502020204030204" pitchFamily="34" charset="0"/>
            </a:rPr>
            <a:t>Hazard/Risk Analysis.</a:t>
          </a:r>
          <a:endParaRPr lang="en-US" sz="3000" kern="1200">
            <a:latin typeface="Franklin Gothic Book" panose="020B0503020102020204" pitchFamily="34" charset="0"/>
          </a:endParaRPr>
        </a:p>
      </dsp:txBody>
      <dsp:txXfrm>
        <a:off x="58257" y="2946115"/>
        <a:ext cx="6929266" cy="1076886"/>
      </dsp:txXfrm>
    </dsp:sp>
    <dsp:sp modelId="{FD7BB9BE-E765-43B3-A937-D7FD2AD750AC}">
      <dsp:nvSpPr>
        <dsp:cNvPr id="0" name=""/>
        <dsp:cNvSpPr/>
      </dsp:nvSpPr>
      <dsp:spPr>
        <a:xfrm>
          <a:off x="0" y="4172892"/>
          <a:ext cx="7045780" cy="1193400"/>
        </a:xfrm>
        <a:prstGeom prst="round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solidFill>
                <a:schemeClr val="bg1"/>
              </a:solidFill>
              <a:effectLst/>
              <a:ea typeface="Calibri" panose="020F0502020204030204" pitchFamily="34" charset="0"/>
              <a:cs typeface="Calibri" panose="020F0502020204030204" pitchFamily="34" charset="0"/>
            </a:rPr>
            <a:t>First Responders and the </a:t>
          </a:r>
          <a:r>
            <a:rPr lang="en-US" sz="3000" kern="1200">
              <a:solidFill>
                <a:schemeClr val="bg1"/>
              </a:solidFill>
              <a:ea typeface="Calibri" panose="020F0502020204030204" pitchFamily="34" charset="0"/>
              <a:cs typeface="Calibri" panose="020F0502020204030204" pitchFamily="34" charset="0"/>
            </a:rPr>
            <a:t>W</a:t>
          </a:r>
          <a:r>
            <a:rPr lang="en-US" sz="3000" kern="1200">
              <a:solidFill>
                <a:schemeClr val="bg1"/>
              </a:solidFill>
              <a:effectLst/>
              <a:ea typeface="Calibri" panose="020F0502020204030204" pitchFamily="34" charset="0"/>
              <a:cs typeface="Calibri" panose="020F0502020204030204" pitchFamily="34" charset="0"/>
            </a:rPr>
            <a:t>hole Community.</a:t>
          </a:r>
          <a:endParaRPr lang="en-US" sz="3000" kern="1200">
            <a:latin typeface="Franklin Gothic Book" panose="020B0503020102020204" pitchFamily="34" charset="0"/>
          </a:endParaRPr>
        </a:p>
      </dsp:txBody>
      <dsp:txXfrm>
        <a:off x="58257" y="4231149"/>
        <a:ext cx="6929266" cy="1076886"/>
      </dsp:txXfrm>
    </dsp:sp>
    <dsp:sp modelId="{DE69C8E5-F55A-462C-B644-DAF3167DE34A}">
      <dsp:nvSpPr>
        <dsp:cNvPr id="0" name=""/>
        <dsp:cNvSpPr/>
      </dsp:nvSpPr>
      <dsp:spPr>
        <a:xfrm>
          <a:off x="0" y="5449585"/>
          <a:ext cx="7045780" cy="1193400"/>
        </a:xfrm>
        <a:prstGeom prst="roundRect">
          <a:avLst/>
        </a:prstGeom>
        <a:solidFill>
          <a:schemeClr val="accent5">
            <a:hueOff val="-4902230"/>
            <a:satOff val="-6819"/>
            <a:lumOff val="-26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solidFill>
                <a:schemeClr val="bg1"/>
              </a:solidFill>
              <a:effectLst/>
              <a:ea typeface="Calibri" panose="020F0502020204030204" pitchFamily="34" charset="0"/>
              <a:cs typeface="Calibri" panose="020F0502020204030204" pitchFamily="34" charset="0"/>
            </a:rPr>
            <a:t>Release Notification Procedures.</a:t>
          </a:r>
          <a:endParaRPr lang="en-US" sz="3000" kern="1200">
            <a:latin typeface="Franklin Gothic Book" panose="020B0503020102020204" pitchFamily="34" charset="0"/>
          </a:endParaRPr>
        </a:p>
      </dsp:txBody>
      <dsp:txXfrm>
        <a:off x="58257" y="5507842"/>
        <a:ext cx="6929266" cy="1076886"/>
      </dsp:txXfrm>
    </dsp:sp>
    <dsp:sp modelId="{CC6E9ED1-850C-475D-9511-0D41D72209AD}">
      <dsp:nvSpPr>
        <dsp:cNvPr id="0" name=""/>
        <dsp:cNvSpPr/>
      </dsp:nvSpPr>
      <dsp:spPr>
        <a:xfrm>
          <a:off x="0" y="6740815"/>
          <a:ext cx="7045780" cy="1193400"/>
        </a:xfrm>
        <a:prstGeom prst="roundRect">
          <a:avLst/>
        </a:prstGeom>
        <a:solidFill>
          <a:schemeClr val="accent5">
            <a:hueOff val="-6127787"/>
            <a:satOff val="-8523"/>
            <a:lumOff val="-326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latin typeface="Franklin Gothic Book" panose="020B0503020102020204" pitchFamily="34" charset="0"/>
            </a:rPr>
            <a:t>LEPC/TEPC Funding. </a:t>
          </a:r>
        </a:p>
      </dsp:txBody>
      <dsp:txXfrm>
        <a:off x="58257" y="6799072"/>
        <a:ext cx="6929266" cy="1076886"/>
      </dsp:txXfrm>
    </dsp:sp>
    <dsp:sp modelId="{6B8DCE0E-C077-42E4-A6F7-CBA6B78E4FE7}">
      <dsp:nvSpPr>
        <dsp:cNvPr id="0" name=""/>
        <dsp:cNvSpPr/>
      </dsp:nvSpPr>
      <dsp:spPr>
        <a:xfrm>
          <a:off x="0" y="8027190"/>
          <a:ext cx="7045780" cy="1193400"/>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solidFill>
                <a:schemeClr val="bg1"/>
              </a:solidFill>
              <a:effectLst/>
              <a:ea typeface="Calibri" panose="020F0502020204030204" pitchFamily="34" charset="0"/>
              <a:cs typeface="Times New Roman" panose="02020603050405020304" pitchFamily="18" charset="0"/>
            </a:rPr>
            <a:t>Priorities and Culture. </a:t>
          </a:r>
          <a:endParaRPr lang="en-US" sz="3000" kern="1200">
            <a:latin typeface="Franklin Gothic Book" panose="020B0503020102020204" pitchFamily="34" charset="0"/>
          </a:endParaRPr>
        </a:p>
      </dsp:txBody>
      <dsp:txXfrm>
        <a:off x="58257" y="8085447"/>
        <a:ext cx="6929266" cy="1076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FD796F-E087-45F5-9052-A2C563D1A843}">
      <dsp:nvSpPr>
        <dsp:cNvPr id="0" name=""/>
        <dsp:cNvSpPr/>
      </dsp:nvSpPr>
      <dsp:spPr>
        <a:xfrm>
          <a:off x="0" y="683118"/>
          <a:ext cx="7499319" cy="155925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030" tIns="458216" rIns="58203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tx1"/>
              </a:solidFill>
            </a:rPr>
            <a:t>For Print and Broadcast Media Representation, try contacting your Local Emergency Communications Committee </a:t>
          </a:r>
        </a:p>
      </dsp:txBody>
      <dsp:txXfrm>
        <a:off x="0" y="683118"/>
        <a:ext cx="7499319" cy="1559250"/>
      </dsp:txXfrm>
    </dsp:sp>
    <dsp:sp modelId="{20F52E0F-1412-409F-97D0-E5CF287F41D9}">
      <dsp:nvSpPr>
        <dsp:cNvPr id="0" name=""/>
        <dsp:cNvSpPr/>
      </dsp:nvSpPr>
      <dsp:spPr>
        <a:xfrm>
          <a:off x="374965" y="226828"/>
          <a:ext cx="5249523" cy="649440"/>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419" tIns="0" rIns="198419" bIns="0" numCol="1" spcCol="1270" anchor="ctr" anchorCtr="0">
          <a:noAutofit/>
        </a:bodyPr>
        <a:lstStyle/>
        <a:p>
          <a:pPr marL="0" lvl="0" indent="0" algn="l" defTabSz="977900">
            <a:lnSpc>
              <a:spcPct val="90000"/>
            </a:lnSpc>
            <a:spcBef>
              <a:spcPct val="0"/>
            </a:spcBef>
            <a:spcAft>
              <a:spcPct val="35000"/>
            </a:spcAft>
            <a:buNone/>
          </a:pPr>
          <a:r>
            <a:rPr lang="en-US" sz="2200" b="1" kern="1200"/>
            <a:t>Finding Specific Membership  </a:t>
          </a:r>
          <a:endParaRPr lang="en-US" sz="2200" kern="1200"/>
        </a:p>
      </dsp:txBody>
      <dsp:txXfrm>
        <a:off x="406668" y="258531"/>
        <a:ext cx="5186117" cy="586034"/>
      </dsp:txXfrm>
    </dsp:sp>
    <dsp:sp modelId="{DAF74EAD-3C76-450C-AAFD-1215B68604BB}">
      <dsp:nvSpPr>
        <dsp:cNvPr id="0" name=""/>
        <dsp:cNvSpPr/>
      </dsp:nvSpPr>
      <dsp:spPr>
        <a:xfrm>
          <a:off x="0" y="2554318"/>
          <a:ext cx="7499319" cy="2979900"/>
        </a:xfrm>
        <a:prstGeom prst="rect">
          <a:avLst/>
        </a:prstGeom>
        <a:solidFill>
          <a:schemeClr val="lt1">
            <a:alpha val="90000"/>
            <a:hueOff val="0"/>
            <a:satOff val="0"/>
            <a:lumOff val="0"/>
            <a:alphaOff val="0"/>
          </a:schemeClr>
        </a:solidFill>
        <a:ln w="6350" cap="flat" cmpd="sng" algn="ctr">
          <a:solidFill>
            <a:schemeClr val="accent2">
              <a:hueOff val="-727682"/>
              <a:satOff val="-41964"/>
              <a:lumOff val="4314"/>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030" tIns="458216" rIns="58203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Make sure it is clear to membership what they are expected to contribute to the LEPC.</a:t>
          </a:r>
        </a:p>
        <a:p>
          <a:pPr marL="228600" lvl="1" indent="-228600" algn="l" defTabSz="977900">
            <a:lnSpc>
              <a:spcPct val="90000"/>
            </a:lnSpc>
            <a:spcBef>
              <a:spcPct val="0"/>
            </a:spcBef>
            <a:spcAft>
              <a:spcPct val="15000"/>
            </a:spcAft>
            <a:buChar char="•"/>
          </a:pPr>
          <a:r>
            <a:rPr lang="en-US" sz="2200" kern="1200">
              <a:solidFill>
                <a:schemeClr val="tx1"/>
              </a:solidFill>
            </a:rPr>
            <a:t>Have members acknowledge their responsibilities to the LEPC by signing a membership form.</a:t>
          </a:r>
        </a:p>
        <a:p>
          <a:pPr marL="228600" lvl="1" indent="-228600" algn="l" defTabSz="977900">
            <a:lnSpc>
              <a:spcPct val="90000"/>
            </a:lnSpc>
            <a:spcBef>
              <a:spcPct val="0"/>
            </a:spcBef>
            <a:spcAft>
              <a:spcPct val="15000"/>
            </a:spcAft>
            <a:buChar char="•"/>
          </a:pPr>
          <a:r>
            <a:rPr lang="en-US" sz="2200" kern="1200">
              <a:solidFill>
                <a:schemeClr val="tx1"/>
              </a:solidFill>
            </a:rPr>
            <a:t>Make an effort to make meetings interesting.</a:t>
          </a:r>
        </a:p>
        <a:p>
          <a:pPr marL="228600" lvl="1" indent="-228600" algn="l" defTabSz="977900">
            <a:lnSpc>
              <a:spcPct val="90000"/>
            </a:lnSpc>
            <a:spcBef>
              <a:spcPct val="0"/>
            </a:spcBef>
            <a:spcAft>
              <a:spcPct val="15000"/>
            </a:spcAft>
            <a:buChar char="•"/>
          </a:pPr>
          <a:r>
            <a:rPr lang="en-US" sz="2200" kern="1200">
              <a:solidFill>
                <a:schemeClr val="tx1"/>
              </a:solidFill>
            </a:rPr>
            <a:t>Incorporate snacks or a meal into meetings or events. </a:t>
          </a:r>
        </a:p>
        <a:p>
          <a:pPr marL="228600" lvl="1" indent="-228600" algn="l" defTabSz="977900">
            <a:lnSpc>
              <a:spcPct val="90000"/>
            </a:lnSpc>
            <a:spcBef>
              <a:spcPct val="0"/>
            </a:spcBef>
            <a:spcAft>
              <a:spcPct val="15000"/>
            </a:spcAft>
            <a:buChar char="•"/>
          </a:pPr>
          <a:endParaRPr lang="en-US" sz="2200" kern="1200">
            <a:solidFill>
              <a:srgbClr val="FF0000"/>
            </a:solidFill>
          </a:endParaRPr>
        </a:p>
      </dsp:txBody>
      <dsp:txXfrm>
        <a:off x="0" y="2554318"/>
        <a:ext cx="7499319" cy="2979900"/>
      </dsp:txXfrm>
    </dsp:sp>
    <dsp:sp modelId="{90F7AC90-D4EF-40D0-AA5D-8133AAB701EA}">
      <dsp:nvSpPr>
        <dsp:cNvPr id="0" name=""/>
        <dsp:cNvSpPr/>
      </dsp:nvSpPr>
      <dsp:spPr>
        <a:xfrm>
          <a:off x="374965" y="2229598"/>
          <a:ext cx="5249523" cy="649440"/>
        </a:xfrm>
        <a:prstGeom prst="roundRect">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419" tIns="0" rIns="198419" bIns="0" numCol="1" spcCol="1270" anchor="ctr" anchorCtr="0">
          <a:noAutofit/>
        </a:bodyPr>
        <a:lstStyle/>
        <a:p>
          <a:pPr marL="0" lvl="0" indent="0" algn="l" defTabSz="977900">
            <a:lnSpc>
              <a:spcPct val="90000"/>
            </a:lnSpc>
            <a:spcBef>
              <a:spcPct val="0"/>
            </a:spcBef>
            <a:spcAft>
              <a:spcPct val="35000"/>
            </a:spcAft>
            <a:buNone/>
          </a:pPr>
          <a:r>
            <a:rPr lang="en-US" sz="2200" b="1" kern="1200"/>
            <a:t>Tips for Keeping the Membership Active </a:t>
          </a:r>
          <a:endParaRPr lang="en-US" sz="2200" kern="1200"/>
        </a:p>
      </dsp:txBody>
      <dsp:txXfrm>
        <a:off x="406668" y="2261301"/>
        <a:ext cx="5186117" cy="586034"/>
      </dsp:txXfrm>
    </dsp:sp>
    <dsp:sp modelId="{FC174EEF-1312-4C40-BFB6-C5AF9D1EF66F}">
      <dsp:nvSpPr>
        <dsp:cNvPr id="0" name=""/>
        <dsp:cNvSpPr/>
      </dsp:nvSpPr>
      <dsp:spPr>
        <a:xfrm>
          <a:off x="0" y="5977738"/>
          <a:ext cx="7499319" cy="1975050"/>
        </a:xfrm>
        <a:prstGeom prst="rect">
          <a:avLst/>
        </a:prstGeom>
        <a:solidFill>
          <a:schemeClr val="lt1">
            <a:alpha val="90000"/>
            <a:hueOff val="0"/>
            <a:satOff val="0"/>
            <a:lumOff val="0"/>
            <a:alphaOff val="0"/>
          </a:schemeClr>
        </a:soli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582030" tIns="458216" rIns="582030"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solidFill>
                <a:schemeClr val="tx1"/>
              </a:solidFill>
            </a:rPr>
            <a:t>Keep a record of the invitation sent to the group or organization.</a:t>
          </a:r>
        </a:p>
        <a:p>
          <a:pPr marL="228600" lvl="1" indent="-228600" algn="l" defTabSz="977900">
            <a:lnSpc>
              <a:spcPct val="90000"/>
            </a:lnSpc>
            <a:spcBef>
              <a:spcPct val="0"/>
            </a:spcBef>
            <a:spcAft>
              <a:spcPct val="15000"/>
            </a:spcAft>
            <a:buChar char="•"/>
          </a:pPr>
          <a:r>
            <a:rPr lang="en-US" sz="2200" kern="1200">
              <a:solidFill>
                <a:schemeClr val="tx1"/>
              </a:solidFill>
            </a:rPr>
            <a:t>If possible, try similar organizations. </a:t>
          </a:r>
        </a:p>
        <a:p>
          <a:pPr marL="228600" lvl="1" indent="-228600" algn="l" defTabSz="977900">
            <a:lnSpc>
              <a:spcPct val="90000"/>
            </a:lnSpc>
            <a:spcBef>
              <a:spcPct val="0"/>
            </a:spcBef>
            <a:spcAft>
              <a:spcPct val="15000"/>
            </a:spcAft>
            <a:buChar char="•"/>
          </a:pPr>
          <a:r>
            <a:rPr lang="en-US" sz="2200" kern="1200">
              <a:solidFill>
                <a:schemeClr val="tx1"/>
              </a:solidFill>
            </a:rPr>
            <a:t>If necessary, as the SERC for support.</a:t>
          </a:r>
        </a:p>
      </dsp:txBody>
      <dsp:txXfrm>
        <a:off x="0" y="5977738"/>
        <a:ext cx="7499319" cy="1975050"/>
      </dsp:txXfrm>
    </dsp:sp>
    <dsp:sp modelId="{D75F1D1C-B6E0-4E37-9214-C6F32A195729}">
      <dsp:nvSpPr>
        <dsp:cNvPr id="0" name=""/>
        <dsp:cNvSpPr/>
      </dsp:nvSpPr>
      <dsp:spPr>
        <a:xfrm>
          <a:off x="374965" y="5653018"/>
          <a:ext cx="5249523" cy="649440"/>
        </a:xfrm>
        <a:prstGeom prst="roundRect">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98419" tIns="0" rIns="198419" bIns="0" numCol="1" spcCol="1270" anchor="ctr" anchorCtr="0">
          <a:noAutofit/>
        </a:bodyPr>
        <a:lstStyle/>
        <a:p>
          <a:pPr marL="0" lvl="0" indent="0" algn="l" defTabSz="977900">
            <a:lnSpc>
              <a:spcPct val="90000"/>
            </a:lnSpc>
            <a:spcBef>
              <a:spcPct val="0"/>
            </a:spcBef>
            <a:spcAft>
              <a:spcPct val="35000"/>
            </a:spcAft>
            <a:buNone/>
          </a:pPr>
          <a:r>
            <a:rPr lang="en-US" sz="2200" b="1" kern="1200"/>
            <a:t>What to do when they don’t show? </a:t>
          </a:r>
          <a:endParaRPr lang="en-US" sz="2200" kern="1200"/>
        </a:p>
      </dsp:txBody>
      <dsp:txXfrm>
        <a:off x="406668" y="5684721"/>
        <a:ext cx="5186117"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6" tIns="46588" rIns="93176" bIns="46588" rtlCol="0"/>
          <a:lstStyle>
            <a:lvl1pPr algn="r">
              <a:defRPr sz="1200"/>
            </a:lvl1pPr>
          </a:lstStyle>
          <a:p>
            <a:fld id="{DB693B22-60B4-4521-BF44-5FBB44150C17}" type="datetimeFigureOut">
              <a:rPr lang="en-US" smtClean="0"/>
              <a:t>12/7/2023</a:t>
            </a:fld>
            <a:endParaRPr lang="en-US"/>
          </a:p>
        </p:txBody>
      </p:sp>
      <p:sp>
        <p:nvSpPr>
          <p:cNvPr id="4" name="Footer Placeholder 3"/>
          <p:cNvSpPr>
            <a:spLocks noGrp="1"/>
          </p:cNvSpPr>
          <p:nvPr>
            <p:ph type="ftr" sz="quarter" idx="2"/>
          </p:nvPr>
        </p:nvSpPr>
        <p:spPr>
          <a:xfrm>
            <a:off x="0" y="8829968"/>
            <a:ext cx="3037840" cy="466433"/>
          </a:xfrm>
          <a:prstGeom prst="rect">
            <a:avLst/>
          </a:prstGeom>
        </p:spPr>
        <p:txBody>
          <a:bodyPr vert="horz" lIns="93176" tIns="46588" rIns="93176" bIns="46588"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8"/>
            <a:ext cx="3037840" cy="466433"/>
          </a:xfrm>
          <a:prstGeom prst="rect">
            <a:avLst/>
          </a:prstGeom>
        </p:spPr>
        <p:txBody>
          <a:bodyPr vert="horz" lIns="93176" tIns="46588" rIns="93176" bIns="46588" rtlCol="0" anchor="b"/>
          <a:lstStyle>
            <a:lvl1pPr algn="r">
              <a:defRPr sz="1200"/>
            </a:lvl1pPr>
          </a:lstStyle>
          <a:p>
            <a:fld id="{6B8C64EF-1923-45AA-93F6-14713C21EEC8}" type="slidenum">
              <a:rPr lang="en-US" smtClean="0"/>
              <a:t>‹#›</a:t>
            </a:fld>
            <a:endParaRPr lang="en-US"/>
          </a:p>
        </p:txBody>
      </p:sp>
    </p:spTree>
    <p:extLst>
      <p:ext uri="{BB962C8B-B14F-4D97-AF65-F5344CB8AC3E}">
        <p14:creationId xmlns:p14="http://schemas.microsoft.com/office/powerpoint/2010/main" val="2210402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kumimoji="1" lang="ja-JP" altLang="en-US"/>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B214B700-E454-4935-A6FA-FD6D01281268}" type="datetimeFigureOut">
              <a:rPr kumimoji="1" lang="ja-JP" altLang="en-US" smtClean="0"/>
              <a:t>2023/12/7</a:t>
            </a:fld>
            <a:endParaRPr kumimoji="1" lang="ja-JP" alt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6" tIns="46588" rIns="93176" bIns="46588" rtlCol="0" anchor="ctr"/>
          <a:lstStyle/>
          <a:p>
            <a:endParaRPr lang="ja-JP" alt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6" tIns="46588" rIns="93176" bIns="46588" rtlCol="0"/>
          <a:lstStyle/>
          <a:p>
            <a:pPr lvl="0"/>
            <a:r>
              <a:rPr kumimoji="1" lang="en-US" altLang="ja-JP"/>
              <a:t>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76" tIns="46588" rIns="93176" bIns="46588"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6" tIns="46588" rIns="93176" bIns="46588" rtlCol="0" anchor="b"/>
          <a:lstStyle>
            <a:lvl1pPr algn="r">
              <a:defRPr sz="1200"/>
            </a:lvl1pPr>
          </a:lstStyle>
          <a:p>
            <a:fld id="{9BF180D7-54DB-4F7F-AE75-6A189328228B}" type="slidenum">
              <a:rPr kumimoji="1" lang="ja-JP" altLang="en-US" smtClean="0"/>
              <a:t>‹#›</a:t>
            </a:fld>
            <a:endParaRPr kumimoji="1" lang="ja-JP" altLang="en-US"/>
          </a:p>
        </p:txBody>
      </p:sp>
    </p:spTree>
    <p:extLst>
      <p:ext uri="{BB962C8B-B14F-4D97-AF65-F5344CB8AC3E}">
        <p14:creationId xmlns:p14="http://schemas.microsoft.com/office/powerpoint/2010/main" val="639940279"/>
      </p:ext>
    </p:extLst>
  </p:cSld>
  <p:clrMap bg1="lt1" tx1="dk1" bg2="lt2" tx2="dk2" accent1="accent1" accent2="accent2" accent3="accent3" accent4="accent4" accent5="accent5" accent6="accent6" hlink="hlink" folHlink="folHlink"/>
  <p:notesStyle>
    <a:lvl1pPr marL="0" algn="l" defTabSz="1371509" rtl="0" eaLnBrk="1" latinLnBrk="0" hangingPunct="1">
      <a:defRPr kumimoji="1" sz="1800" kern="1200">
        <a:solidFill>
          <a:schemeClr val="tx1"/>
        </a:solidFill>
        <a:latin typeface="+mn-lt"/>
        <a:ea typeface="+mn-ea"/>
        <a:cs typeface="+mn-cs"/>
      </a:defRPr>
    </a:lvl1pPr>
    <a:lvl2pPr marL="685754" algn="l" defTabSz="1371509" rtl="0" eaLnBrk="1" latinLnBrk="0" hangingPunct="1">
      <a:defRPr kumimoji="1" sz="1800" kern="1200">
        <a:solidFill>
          <a:schemeClr val="tx1"/>
        </a:solidFill>
        <a:latin typeface="+mn-lt"/>
        <a:ea typeface="+mn-ea"/>
        <a:cs typeface="+mn-cs"/>
      </a:defRPr>
    </a:lvl2pPr>
    <a:lvl3pPr marL="1371509" algn="l" defTabSz="1371509" rtl="0" eaLnBrk="1" latinLnBrk="0" hangingPunct="1">
      <a:defRPr kumimoji="1" sz="1800" kern="1200">
        <a:solidFill>
          <a:schemeClr val="tx1"/>
        </a:solidFill>
        <a:latin typeface="+mn-lt"/>
        <a:ea typeface="+mn-ea"/>
        <a:cs typeface="+mn-cs"/>
      </a:defRPr>
    </a:lvl3pPr>
    <a:lvl4pPr marL="2057263" algn="l" defTabSz="1371509" rtl="0" eaLnBrk="1" latinLnBrk="0" hangingPunct="1">
      <a:defRPr kumimoji="1" sz="1800" kern="1200">
        <a:solidFill>
          <a:schemeClr val="tx1"/>
        </a:solidFill>
        <a:latin typeface="+mn-lt"/>
        <a:ea typeface="+mn-ea"/>
        <a:cs typeface="+mn-cs"/>
      </a:defRPr>
    </a:lvl4pPr>
    <a:lvl5pPr marL="2743017" algn="l" defTabSz="1371509" rtl="0" eaLnBrk="1" latinLnBrk="0" hangingPunct="1">
      <a:defRPr kumimoji="1" sz="1800" kern="1200">
        <a:solidFill>
          <a:schemeClr val="tx1"/>
        </a:solidFill>
        <a:latin typeface="+mn-lt"/>
        <a:ea typeface="+mn-ea"/>
        <a:cs typeface="+mn-cs"/>
      </a:defRPr>
    </a:lvl5pPr>
    <a:lvl6pPr marL="3428771" algn="l" defTabSz="1371509" rtl="0" eaLnBrk="1" latinLnBrk="0" hangingPunct="1">
      <a:defRPr kumimoji="1" sz="1800" kern="1200">
        <a:solidFill>
          <a:schemeClr val="tx1"/>
        </a:solidFill>
        <a:latin typeface="+mn-lt"/>
        <a:ea typeface="+mn-ea"/>
        <a:cs typeface="+mn-cs"/>
      </a:defRPr>
    </a:lvl6pPr>
    <a:lvl7pPr marL="4114526" algn="l" defTabSz="1371509" rtl="0" eaLnBrk="1" latinLnBrk="0" hangingPunct="1">
      <a:defRPr kumimoji="1" sz="1800" kern="1200">
        <a:solidFill>
          <a:schemeClr val="tx1"/>
        </a:solidFill>
        <a:latin typeface="+mn-lt"/>
        <a:ea typeface="+mn-ea"/>
        <a:cs typeface="+mn-cs"/>
      </a:defRPr>
    </a:lvl7pPr>
    <a:lvl8pPr marL="4800280" algn="l" defTabSz="1371509" rtl="0" eaLnBrk="1" latinLnBrk="0" hangingPunct="1">
      <a:defRPr kumimoji="1" sz="1800" kern="1200">
        <a:solidFill>
          <a:schemeClr val="tx1"/>
        </a:solidFill>
        <a:latin typeface="+mn-lt"/>
        <a:ea typeface="+mn-ea"/>
        <a:cs typeface="+mn-cs"/>
      </a:defRPr>
    </a:lvl8pPr>
    <a:lvl9pPr marL="5486034" algn="l" defTabSz="1371509" rtl="0" eaLnBrk="1" latinLnBrk="0" hangingPunct="1">
      <a:defRPr kumimoji="1"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response.restoration.noaa.gov/cameo-data-manager" TargetMode="External"/><Relationship Id="rId2" Type="http://schemas.openxmlformats.org/officeDocument/2006/relationships/slide" Target="../slides/slide21.xml"/><Relationship Id="rId1" Type="http://schemas.openxmlformats.org/officeDocument/2006/relationships/notesMaster" Target="../notesMasters/notesMaster1.xml"/><Relationship Id="rId5" Type="http://schemas.openxmlformats.org/officeDocument/2006/relationships/hyperlink" Target="https://erplan.net/eplan/home.htm" TargetMode="External"/><Relationship Id="rId4" Type="http://schemas.openxmlformats.org/officeDocument/2006/relationships/hyperlink" Target="https://response.restoration.noaa.gov/cameochemicals"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Welcome, we will get started in a few minutes. Please enter your Name and LEPC or Tribe you’re associated with in the chat.  This will be an interactive discussion and we will encourage participation. However, please keep your camera off and microphone muted until it’s time to contribute. Also, this presentation will be recorded for future use. </a:t>
            </a:r>
          </a:p>
          <a:p>
            <a:endParaRPr lang="en-US" dirty="0">
              <a:ea typeface="游ゴシック"/>
            </a:endParaRPr>
          </a:p>
          <a:p>
            <a:endParaRPr lang="en-US" dirty="0">
              <a:ea typeface="游ゴシック"/>
            </a:endParaRPr>
          </a:p>
          <a:p>
            <a:endParaRPr lang="en-US" dirty="0">
              <a:ea typeface="游ゴシック"/>
            </a:endParaRPr>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a:t>
            </a:fld>
            <a:endParaRPr kumimoji="1" lang="ja-JP" altLang="en-US"/>
          </a:p>
        </p:txBody>
      </p:sp>
    </p:spTree>
    <p:extLst>
      <p:ext uri="{BB962C8B-B14F-4D97-AF65-F5344CB8AC3E}">
        <p14:creationId xmlns:p14="http://schemas.microsoft.com/office/powerpoint/2010/main" val="36932714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14CE5E-F427-44FD-A4B1-2E53B6E022AA}"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p:spPr>
        <p:txBody>
          <a:bodyPr/>
          <a:lstStyle/>
          <a:p>
            <a:endParaRPr lang="en-US"/>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It is important for each LEPC or TEPC to define what is expected from their members and to acknowledge that each member of the LEPC brings knowledge and resources to the community. Also, you can use your LEPC bylaws as a tool to help define these expectations.</a:t>
            </a: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engagement questions to participants:</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Are there any expectations of your LEPC or TEPC member that is not listed on this slide?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a:latin typeface="Verdana" pitchFamily="34" charset="0"/>
            </a:endParaRPr>
          </a:p>
          <a:p>
            <a:endParaRPr lang="en-US" sz="1100">
              <a:latin typeface="Verdana" pitchFamily="34" charset="0"/>
            </a:endParaRPr>
          </a:p>
          <a:p>
            <a:endParaRPr lang="en-US" sz="1100">
              <a:latin typeface="Verdana" pitchFamily="34" charset="0"/>
            </a:endParaRPr>
          </a:p>
          <a:p>
            <a:endParaRPr lang="en-US" sz="1100">
              <a:latin typeface="Verdana" pitchFamily="34" charset="0"/>
            </a:endParaRPr>
          </a:p>
        </p:txBody>
      </p:sp>
    </p:spTree>
    <p:extLst>
      <p:ext uri="{BB962C8B-B14F-4D97-AF65-F5344CB8AC3E}">
        <p14:creationId xmlns:p14="http://schemas.microsoft.com/office/powerpoint/2010/main" val="25078738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Keeping updated By-laws is one of the best ways to keep the membership of your committee on task Each LEPC and TEPC is required by law to appoint a chair and establish rules by which the committee shall function, including provisions for public notification of committee activities, holding public meetings to discuss the emergency plan, addressing responses to public comments, distributing the emergency plan and designating an official to serve as coordinator for information. In establishing rules of operation, each LEPC and TEPC should consider how it will perform its required duties. LEPCs and TEPCs may reach out to SERC support staff to assist them in developing rules of operation (by-laws). We've included an example by-laws are in the SERC LEPC toolbox. </a:t>
            </a:r>
          </a:p>
        </p:txBody>
      </p:sp>
      <p:sp>
        <p:nvSpPr>
          <p:cNvPr id="4" name="Slide Number Placeholder 3"/>
          <p:cNvSpPr>
            <a:spLocks noGrp="1"/>
          </p:cNvSpPr>
          <p:nvPr>
            <p:ph type="sldNum" sz="quarter" idx="10"/>
          </p:nvPr>
        </p:nvSpPr>
        <p:spPr/>
        <p:txBody>
          <a:bodyPr/>
          <a:lstStyle/>
          <a:p>
            <a:fld id="{9A628E4F-335F-45F5-A2FC-FE9487D09098}" type="slidenum">
              <a:rPr lang="en-US" smtClean="0"/>
              <a:pPr/>
              <a:t>11</a:t>
            </a:fld>
            <a:endParaRPr lang="en-US"/>
          </a:p>
        </p:txBody>
      </p:sp>
    </p:spTree>
    <p:extLst>
      <p:ext uri="{BB962C8B-B14F-4D97-AF65-F5344CB8AC3E}">
        <p14:creationId xmlns:p14="http://schemas.microsoft.com/office/powerpoint/2010/main" val="2413266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we will discuss Meetings and recommended Subcommittees.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5383321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14CE5E-F427-44FD-A4B1-2E53B6E022AA}"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a:latin typeface="+mn-lt"/>
              </a:rPr>
              <a:t>Each of your committee’s rules shall include provisions for public notification of committee activities, public meetings to discuss the emergency plan, public comments, response to such comments by the committee, and distribution of emergency response plans to the general public. The link to the training video is on this slide.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a:latin typeface="+mn-lt"/>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a:latin typeface="+mn-lt"/>
              </a:rPr>
              <a:t>If your LEPC does not have access to a website to host meeting information or share your plan, please let SERC staff know and we can add this information to the SERC webpage. Pleas note the Washington State SERC voted that a redacted version of your plan, omitting contact information for facilities, is acceptable as long as there are directions on how to request the information. </a:t>
            </a:r>
          </a:p>
          <a:p>
            <a:endParaRPr lang="en-US"/>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i="1" kern="100">
                <a:effectLst/>
                <a:latin typeface="Calibri" panose="020F0502020204030204" pitchFamily="34" charset="0"/>
                <a:ea typeface="Calibri" panose="020F0502020204030204" pitchFamily="34" charset="0"/>
                <a:cs typeface="Times New Roman" panose="02020603050405020304" pitchFamily="18" charset="0"/>
              </a:rPr>
              <a:t>How had Covid changed the way you meet or interact with the public? </a:t>
            </a:r>
          </a:p>
          <a:p>
            <a:endParaRPr lang="en-US" sz="1100">
              <a:latin typeface="Verdana" pitchFamily="34" charset="0"/>
            </a:endParaRPr>
          </a:p>
        </p:txBody>
      </p:sp>
    </p:spTree>
    <p:extLst>
      <p:ext uri="{BB962C8B-B14F-4D97-AF65-F5344CB8AC3E}">
        <p14:creationId xmlns:p14="http://schemas.microsoft.com/office/powerpoint/2010/main" val="4043612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00">
                <a:effectLst/>
                <a:latin typeface="Calibri" panose="020F0502020204030204" pitchFamily="34" charset="0"/>
                <a:ea typeface="Calibri" panose="020F0502020204030204" pitchFamily="34" charset="0"/>
                <a:cs typeface="Times New Roman" panose="02020603050405020304" pitchFamily="18" charset="0"/>
              </a:rPr>
              <a:t>The more you can plan for the year, the more success your LEPC will have in engaging it members and the public. List on this slide are a few annual responsibilities and events to consider. Also remember that your LEPC or LEPC will have to remain flexible.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Is there anything we left off this slide?</a:t>
            </a:r>
          </a:p>
          <a:p>
            <a:endParaRPr lang="en-US"/>
          </a:p>
        </p:txBody>
      </p:sp>
      <p:sp>
        <p:nvSpPr>
          <p:cNvPr id="4" name="Slide Number Placeholder 3"/>
          <p:cNvSpPr>
            <a:spLocks noGrp="1"/>
          </p:cNvSpPr>
          <p:nvPr>
            <p:ph type="sldNum" sz="quarter" idx="10"/>
          </p:nvPr>
        </p:nvSpPr>
        <p:spPr/>
        <p:txBody>
          <a:bodyPr/>
          <a:lstStyle/>
          <a:p>
            <a:fld id="{9A628E4F-335F-45F5-A2FC-FE9487D09098}" type="slidenum">
              <a:rPr lang="en-US" smtClean="0"/>
              <a:pPr/>
              <a:t>14</a:t>
            </a:fld>
            <a:endParaRPr lang="en-US"/>
          </a:p>
        </p:txBody>
      </p:sp>
    </p:spTree>
    <p:extLst>
      <p:ext uri="{BB962C8B-B14F-4D97-AF65-F5344CB8AC3E}">
        <p14:creationId xmlns:p14="http://schemas.microsoft.com/office/powerpoint/2010/main" val="3620837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While LEPCs and TEPCs are required to review the emergency response plan at least annually and this would require at least one meeting, the frequency of LEPC or TEPC meetings is not mandated. Regularly scheduled meetings that address diverse issues and work toward progress on key concerns are essential to maintaining a strong LEPC or TEPC. Listed on this slide are some tips for planning your meetings.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b="1" i="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00">
                <a:effectLst/>
                <a:latin typeface="Calibri" panose="020F0502020204030204" pitchFamily="34" charset="0"/>
                <a:ea typeface="Calibri" panose="020F0502020204030204" pitchFamily="34" charset="0"/>
                <a:cs typeface="Times New Roman" panose="02020603050405020304" pitchFamily="18" charset="0"/>
              </a:rPr>
              <a:t>Regular meetings are essential to: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00">
                <a:effectLst/>
                <a:latin typeface="Calibri" panose="020F0502020204030204" pitchFamily="34" charset="0"/>
                <a:ea typeface="Calibri" panose="020F0502020204030204" pitchFamily="34" charset="0"/>
                <a:cs typeface="Times New Roman" panose="02020603050405020304" pitchFamily="18" charset="0"/>
              </a:rPr>
              <a:t>• Address changes in the community (e.g., a new facility that handles hazardous chemicals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00">
                <a:effectLst/>
                <a:latin typeface="Calibri" panose="020F0502020204030204" pitchFamily="34" charset="0"/>
                <a:ea typeface="Calibri" panose="020F0502020204030204" pitchFamily="34" charset="0"/>
                <a:cs typeface="Times New Roman" panose="02020603050405020304" pitchFamily="18" charset="0"/>
              </a:rPr>
              <a:t>began operation).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00">
                <a:effectLst/>
                <a:latin typeface="Calibri" panose="020F0502020204030204" pitchFamily="34" charset="0"/>
                <a:ea typeface="Calibri" panose="020F0502020204030204" pitchFamily="34" charset="0"/>
                <a:cs typeface="Times New Roman" panose="02020603050405020304" pitchFamily="18" charset="0"/>
              </a:rPr>
              <a:t>• Update key phone numbers and contact information of LEPC or TEPC members.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00">
                <a:effectLst/>
                <a:latin typeface="Calibri" panose="020F0502020204030204" pitchFamily="34" charset="0"/>
                <a:ea typeface="Calibri" panose="020F0502020204030204" pitchFamily="34" charset="0"/>
                <a:cs typeface="Times New Roman" panose="02020603050405020304" pitchFamily="18" charset="0"/>
              </a:rPr>
              <a:t>• Ensure that LEPCs or TEPCs are active in their community to review emergency response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00">
                <a:effectLst/>
                <a:latin typeface="Calibri" panose="020F0502020204030204" pitchFamily="34" charset="0"/>
                <a:ea typeface="Calibri" panose="020F0502020204030204" pitchFamily="34" charset="0"/>
                <a:cs typeface="Times New Roman" panose="02020603050405020304" pitchFamily="18" charset="0"/>
              </a:rPr>
              <a:t>plans; review hazardous chemical information reported by facilities in the planning district;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0" i="0" kern="100">
                <a:effectLst/>
                <a:latin typeface="Calibri" panose="020F0502020204030204" pitchFamily="34" charset="0"/>
                <a:ea typeface="Calibri" panose="020F0502020204030204" pitchFamily="34" charset="0"/>
                <a:cs typeface="Times New Roman" panose="02020603050405020304" pitchFamily="18" charset="0"/>
              </a:rPr>
              <a:t>review and/or update emergency response plans as necessary; etc.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What do you find to be the most challenging part of planning meetings?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Who plans your meetings?</a:t>
            </a:r>
          </a:p>
          <a:p>
            <a:endParaRPr lang="en-US"/>
          </a:p>
        </p:txBody>
      </p:sp>
      <p:sp>
        <p:nvSpPr>
          <p:cNvPr id="4" name="Slide Number Placeholder 3"/>
          <p:cNvSpPr>
            <a:spLocks noGrp="1"/>
          </p:cNvSpPr>
          <p:nvPr>
            <p:ph type="sldNum" sz="quarter" idx="10"/>
          </p:nvPr>
        </p:nvSpPr>
        <p:spPr/>
        <p:txBody>
          <a:bodyPr/>
          <a:lstStyle/>
          <a:p>
            <a:fld id="{9A628E4F-335F-45F5-A2FC-FE9487D09098}" type="slidenum">
              <a:rPr lang="en-US" smtClean="0"/>
              <a:pPr/>
              <a:t>15</a:t>
            </a:fld>
            <a:endParaRPr lang="en-US"/>
          </a:p>
        </p:txBody>
      </p:sp>
    </p:spTree>
    <p:extLst>
      <p:ext uri="{BB962C8B-B14F-4D97-AF65-F5344CB8AC3E}">
        <p14:creationId xmlns:p14="http://schemas.microsoft.com/office/powerpoint/2010/main" val="35511960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13152" y="4473892"/>
            <a:ext cx="6288065" cy="4219171"/>
          </a:xfrm>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Establishing subcommittees allows for dividing the duties of LEPCs and TEPCs to facilitate planning and data management. Subcommittees create groups for members to specialize and enhance the effectiveness of the emergency planning and response process and allow LEPCs and TEPCs to advance several projects at once. Subcommittees may be formed and disbanded as occasions arise to accomplish initial and ongoing tasks. The number and type of subcommittees depends on the needs of the LEPC or TEPC and its members. Here are a few possible subcommittees for your LEPC or TEPC to consider.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The</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 Planning </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Subcommittee</a:t>
            </a:r>
            <a:r>
              <a:rPr lang="en-US" sz="1800" kern="100">
                <a:effectLst/>
                <a:latin typeface="Calibri" panose="020F0502020204030204" pitchFamily="34" charset="0"/>
                <a:ea typeface="Calibri" panose="020F0502020204030204" pitchFamily="34" charset="0"/>
                <a:cs typeface="Times New Roman" panose="02020603050405020304" pitchFamily="18" charset="0"/>
              </a:rPr>
              <a:t> would be assigned to review, write, and ensure engagement from the whole LEPC or TEPC regarding the plan. This committee could also ensure the collection and review of facility plans.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A</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 Hazard Analysis </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Subcommittee </a:t>
            </a:r>
            <a:r>
              <a:rPr lang="en-US" sz="1800" kern="100">
                <a:effectLst/>
                <a:latin typeface="Calibri" panose="020F0502020204030204" pitchFamily="34" charset="0"/>
                <a:ea typeface="Calibri" panose="020F0502020204030204" pitchFamily="34" charset="0"/>
                <a:cs typeface="Times New Roman" panose="02020603050405020304" pitchFamily="18" charset="0"/>
              </a:rPr>
              <a:t>could  lead the process of measuring the risk and resource gaps in the community and share with planning efforts.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A</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 Response Capability </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Subcommittee could </a:t>
            </a:r>
            <a:r>
              <a:rPr lang="en-US" sz="1800" kern="100">
                <a:effectLst/>
                <a:latin typeface="Calibri" panose="020F0502020204030204" pitchFamily="34" charset="0"/>
                <a:ea typeface="Calibri" panose="020F0502020204030204" pitchFamily="34" charset="0"/>
                <a:cs typeface="Times New Roman" panose="02020603050405020304" pitchFamily="18" charset="0"/>
              </a:rPr>
              <a:t>coordinate emergency response capabilities of LEPC member organizations. This subcommittee would also check existing response equipment at facilities and or in the community. This may include drills or exercises to test equipment and responders.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A</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 Grant / Financial Resources</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 Subcommittee would identify and apply for potential grants and other sources of funding.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The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Coordinating </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Subcommittee may </a:t>
            </a:r>
            <a:r>
              <a:rPr lang="en-US" sz="1800" kern="100">
                <a:effectLst/>
                <a:latin typeface="Calibri" panose="020F0502020204030204" pitchFamily="34" charset="0"/>
                <a:ea typeface="Calibri" panose="020F0502020204030204" pitchFamily="34" charset="0"/>
                <a:cs typeface="Times New Roman" panose="02020603050405020304" pitchFamily="18" charset="0"/>
              </a:rPr>
              <a:t>coordinate with other LEPCs, the SERC, other states, and Canada. </a:t>
            </a:r>
          </a:p>
          <a:p>
            <a:pPr marL="0" marR="0">
              <a:lnSpc>
                <a:spcPct val="107000"/>
              </a:lnSpc>
              <a:spcBef>
                <a:spcPts val="0"/>
              </a:spcBef>
              <a:spcAft>
                <a:spcPts val="800"/>
              </a:spcAft>
            </a:pP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A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Hazard Analysis </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Subcommittee could </a:t>
            </a:r>
            <a:r>
              <a:rPr lang="en-US" sz="1800" kern="100">
                <a:effectLst/>
                <a:latin typeface="Calibri" panose="020F0502020204030204" pitchFamily="34" charset="0"/>
                <a:ea typeface="Calibri" panose="020F0502020204030204" pitchFamily="34" charset="0"/>
                <a:cs typeface="Times New Roman" panose="02020603050405020304" pitchFamily="18" charset="0"/>
              </a:rPr>
              <a:t>lead the process of measuring the risk and resource gaps in the community and participate in the planning process to help fill these gaps. </a:t>
            </a:r>
          </a:p>
          <a:p>
            <a:pPr marL="0" marR="0">
              <a:lnSpc>
                <a:spcPct val="107000"/>
              </a:lnSpc>
              <a:spcBef>
                <a:spcPts val="0"/>
              </a:spcBef>
              <a:spcAft>
                <a:spcPts val="800"/>
              </a:spcAft>
            </a:pP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The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Public Outreach </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Subcommittee would share </a:t>
            </a:r>
            <a:r>
              <a:rPr lang="en-US" sz="1800" kern="100">
                <a:effectLst/>
                <a:latin typeface="Calibri" panose="020F0502020204030204" pitchFamily="34" charset="0"/>
                <a:ea typeface="Calibri" panose="020F0502020204030204" pitchFamily="34" charset="0"/>
                <a:cs typeface="Times New Roman" panose="02020603050405020304" pitchFamily="18" charset="0"/>
              </a:rPr>
              <a:t>information regarding</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 </a:t>
            </a:r>
            <a:r>
              <a:rPr lang="en-US" sz="1800" kern="100">
                <a:effectLst/>
                <a:latin typeface="Calibri" panose="020F0502020204030204" pitchFamily="34" charset="0"/>
                <a:ea typeface="Calibri" panose="020F0502020204030204" pitchFamily="34" charset="0"/>
                <a:cs typeface="Times New Roman" panose="02020603050405020304" pitchFamily="18" charset="0"/>
              </a:rPr>
              <a:t>EPCRA and emergency preparedness.</a:t>
            </a:r>
          </a:p>
          <a:p>
            <a:pPr marL="0" marR="0">
              <a:lnSpc>
                <a:spcPct val="107000"/>
              </a:lnSpc>
              <a:spcBef>
                <a:spcPts val="0"/>
              </a:spcBef>
              <a:spcAft>
                <a:spcPts val="800"/>
              </a:spcAft>
            </a:pP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A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Tier Two and Facility Information Subcommittee </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would manage </a:t>
            </a:r>
            <a:r>
              <a:rPr lang="en-US" sz="1800" kern="100">
                <a:effectLst/>
                <a:latin typeface="Calibri" panose="020F0502020204030204" pitchFamily="34" charset="0"/>
                <a:ea typeface="Calibri" panose="020F0502020204030204" pitchFamily="34" charset="0"/>
                <a:cs typeface="Times New Roman" panose="02020603050405020304" pitchFamily="18" charset="0"/>
              </a:rPr>
              <a:t>information from facilities.</a:t>
            </a:r>
          </a:p>
          <a:p>
            <a:pPr marL="0" marR="0">
              <a:lnSpc>
                <a:spcPct val="107000"/>
              </a:lnSpc>
              <a:spcBef>
                <a:spcPts val="0"/>
              </a:spcBef>
              <a:spcAft>
                <a:spcPts val="800"/>
              </a:spcAft>
            </a:pP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The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Media Outreach Subcommittee</a:t>
            </a:r>
            <a:r>
              <a:rPr lang="en-US" sz="1800" kern="100">
                <a:effectLst/>
                <a:latin typeface="Calibri" panose="020F0502020204030204" pitchFamily="34" charset="0"/>
                <a:ea typeface="Calibri" panose="020F0502020204030204" pitchFamily="34" charset="0"/>
                <a:cs typeface="Times New Roman" panose="02020603050405020304" pitchFamily="18" charset="0"/>
              </a:rPr>
              <a:t> could engage the media prior to an emergency.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Does your LEPC or TEPC Currently have established subcommittees </a:t>
            </a:r>
          </a:p>
          <a:p>
            <a:endParaRPr lang="en-US"/>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our next Section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Scott Lancaster</a:t>
            </a:r>
            <a:r>
              <a:rPr lang="en-US" sz="1800" kern="100">
                <a:effectLst/>
                <a:latin typeface="Calibri" panose="020F0502020204030204" pitchFamily="34" charset="0"/>
                <a:ea typeface="Calibri" panose="020F0502020204030204" pitchFamily="34" charset="0"/>
                <a:cs typeface="Times New Roman" panose="02020603050405020304" pitchFamily="18" charset="0"/>
              </a:rPr>
              <a:t>) will go over the Role and Responsibilities of LEPCs and TEPCs</a:t>
            </a:r>
          </a:p>
          <a:p>
            <a:endParaRPr lang="en-US"/>
          </a:p>
        </p:txBody>
      </p:sp>
      <p:sp>
        <p:nvSpPr>
          <p:cNvPr id="4" name="Slide Number Placeholder 3"/>
          <p:cNvSpPr>
            <a:spLocks noGrp="1"/>
          </p:cNvSpPr>
          <p:nvPr>
            <p:ph type="sldNum" sz="quarter" idx="10"/>
          </p:nvPr>
        </p:nvSpPr>
        <p:spPr>
          <a:xfrm>
            <a:off x="4077018" y="8804034"/>
            <a:ext cx="3037840" cy="46643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35567090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LEPC’s or TEPC’s role in planning is to determine the risk of a chemical incident in their community and how to respond. This can be challenging if the resources to respond to an incident are limited. In this next section we are going to discuss hazard and risk analysis and resource availability challenges.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2473204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It’s important to know the risk in your area. These are the questions your LEPC or TEPC will be able to answer when you know more about the hazardous material risk in your community.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 are the major chemical hazards in our community and does this include more than tier 2 reports?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How can you determine the area or population likely to be affected by a release?</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 emergency response resources (personnel and equipment) does your community have and or need?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What kind of training do local responders need?</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How can member of your LEPC or TEPC help prevent chemical accidents? Can your facilities take measure to help prevent incidents how can your LEPC or TEPC provide guidance on prevention? </a:t>
            </a: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18</a:t>
            </a:fld>
            <a:endParaRPr kumimoji="1" lang="ja-JP" altLang="en-US"/>
          </a:p>
        </p:txBody>
      </p:sp>
    </p:spTree>
    <p:extLst>
      <p:ext uri="{BB962C8B-B14F-4D97-AF65-F5344CB8AC3E}">
        <p14:creationId xmlns:p14="http://schemas.microsoft.com/office/powerpoint/2010/main" val="3130928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a:t>Here are a few tools available to identify the chemical hazards in your community. You should start by looking at your tier two information. Businesses are required to send their Tier Two report to both the LEPC and fire department. This information is also available by request through the Dept of Ecology. If there are facilities in your community that you think should be reporting, you can reach out to that facility and ask them to provide more information or ask the state and EPA for help in making that determination.</a:t>
            </a:r>
          </a:p>
          <a:p>
            <a:pPr>
              <a:defRPr/>
            </a:pPr>
            <a:endParaRPr lang="en-US" sz="1800" i="0" kern="100">
              <a:effectLst/>
              <a:latin typeface="Calibri"/>
              <a:ea typeface="Calibri" panose="020F0502020204030204" pitchFamily="34" charset="0"/>
              <a:cs typeface="Calibri"/>
            </a:endParaRPr>
          </a:p>
          <a:p>
            <a:pPr>
              <a:defRPr/>
            </a:pPr>
            <a:endParaRPr lang="en-US" sz="1800" i="0" kern="100">
              <a:effectLst/>
              <a:latin typeface="Calibri"/>
              <a:ea typeface="Calibri" panose="020F0502020204030204" pitchFamily="34" charset="0"/>
              <a:cs typeface="Calibri"/>
            </a:endParaRPr>
          </a:p>
          <a:p>
            <a:pPr>
              <a:defRPr/>
            </a:pPr>
            <a:r>
              <a:rPr lang="en-US" sz="1800" i="0" kern="100">
                <a:effectLst/>
                <a:latin typeface="Calibri"/>
                <a:ea typeface="Calibri" panose="020F0502020204030204" pitchFamily="34" charset="0"/>
                <a:cs typeface="Calibri"/>
              </a:rPr>
              <a:t>Another good resource is the commodity flow information provided by the rail companies. The links to request commodity flow information from BNSF and Union Pacific are on this slide.</a:t>
            </a:r>
            <a:r>
              <a:rPr lang="en-US" kern="100">
                <a:latin typeface="Calibri"/>
                <a:ea typeface="Calibri" panose="020F0502020204030204" pitchFamily="34" charset="0"/>
                <a:cs typeface="Calibri"/>
              </a:rPr>
              <a:t> </a:t>
            </a:r>
            <a:r>
              <a:rPr lang="en-US" sz="1800" i="0" kern="100">
                <a:effectLst/>
                <a:latin typeface="Calibri"/>
                <a:ea typeface="Calibri" panose="020F0502020204030204" pitchFamily="34" charset="0"/>
                <a:cs typeface="Calibri"/>
              </a:rPr>
              <a:t> Side note, the rail companies also provide an application called ask rail This is not a commodity flow report.</a:t>
            </a:r>
            <a:r>
              <a:rPr lang="en-US" kern="100">
                <a:latin typeface="Calibri"/>
                <a:ea typeface="Calibri" panose="020F0502020204030204" pitchFamily="34" charset="0"/>
                <a:cs typeface="Calibri"/>
              </a:rPr>
              <a:t> </a:t>
            </a:r>
            <a:r>
              <a:rPr lang="en-US" sz="1800" i="0" kern="100">
                <a:effectLst/>
                <a:latin typeface="Calibri"/>
                <a:ea typeface="Calibri" panose="020F0502020204030204" pitchFamily="34" charset="0"/>
                <a:cs typeface="Calibri"/>
              </a:rPr>
              <a:t> Ask Rail is more of a tool for responders to use during a rail incident. The next place to look for risk information is in your own LEPC. If you recall from our LEPC 101 presentation, any facility, even if they are not required by EPCRA to report, could be required to provide your LEPC with information for planning purposes. Your LEPC or TEPC has the authority to ask facilities</a:t>
            </a:r>
            <a:r>
              <a:rPr lang="en-US" kern="100">
                <a:latin typeface="Calibri"/>
                <a:ea typeface="Calibri" panose="020F0502020204030204" pitchFamily="34" charset="0"/>
                <a:cs typeface="Calibri"/>
              </a:rPr>
              <a:t> </a:t>
            </a:r>
            <a:r>
              <a:rPr lang="en-US" sz="1800" i="0" kern="100">
                <a:effectLst/>
                <a:latin typeface="Calibri"/>
                <a:ea typeface="Calibri" panose="020F0502020204030204" pitchFamily="34" charset="0"/>
                <a:cs typeface="Calibri"/>
              </a:rPr>
              <a:t> in your community that you deem as having a risk to plan for the risk. In addition to Tier Two facilities, there are laws parallel to EPCRA that require reporting of hazardous materials. Finally, one of the most important sources of information is what's traveling down the roads in your community. In next the slide we will cover road commodity flow studies.</a:t>
            </a:r>
            <a:r>
              <a:rPr lang="en-US" kern="100">
                <a:latin typeface="Calibri"/>
                <a:ea typeface="Calibri" panose="020F0502020204030204" pitchFamily="34" charset="0"/>
                <a:cs typeface="Calibri"/>
              </a:rPr>
              <a:t> </a:t>
            </a:r>
            <a:endParaRPr lang="en-US" sz="1800" i="0" kern="100">
              <a:effectLst/>
              <a:latin typeface="Calibri"/>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19</a:t>
            </a:fld>
            <a:endParaRPr kumimoji="1" lang="ja-JP" altLang="en-US"/>
          </a:p>
        </p:txBody>
      </p:sp>
    </p:spTree>
    <p:extLst>
      <p:ext uri="{BB962C8B-B14F-4D97-AF65-F5344CB8AC3E}">
        <p14:creationId xmlns:p14="http://schemas.microsoft.com/office/powerpoint/2010/main" val="39219494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Welcome. This presentation, entitled Washington State Local Emergency Planning Committee (LEPC) / Tribal Emergency Planning Committee (TEPC) 102, is intended for LEPC and TEPC members who would like more information on meeting the administrative aspects of the Emergency Planning and Community Right-to-know Act (EPCRA). It is presented by SERC support staff.</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Please keep your microphone muted and video turned off unless you are speaking. Feel free to use the raise hand or chat function at any time during the presentation to ask questions and make comments. This is an interactive presentation, and your questions and comments are welcome. Please enter your name, LEPC or Tribe you are affiliated with in the chat. Please be aware that this presentation will be recorded for future use and will be made available. Also, after we finish today, please fill out the survey to help improve future presentations.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those of you that missed our LEPC 101, we will be referring to our tribal partners in this presentation as Tribal Emergency Planning Committees of TEPCs. </a:t>
            </a:r>
          </a:p>
          <a:p>
            <a:pPr marL="228600" marR="0">
              <a:lnSpc>
                <a:spcPct val="107000"/>
              </a:lnSpc>
              <a:spcBef>
                <a:spcPts val="0"/>
              </a:spcBef>
              <a:spcAft>
                <a:spcPts val="800"/>
              </a:spcAft>
            </a:pPr>
            <a:endParaRPr lang="en-US" sz="1800" i="0" kern="100">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a:t>
            </a:fld>
            <a:endParaRPr kumimoji="1" lang="ja-JP" altLang="en-US"/>
          </a:p>
        </p:txBody>
      </p:sp>
    </p:spTree>
    <p:extLst>
      <p:ext uri="{BB962C8B-B14F-4D97-AF65-F5344CB8AC3E}">
        <p14:creationId xmlns:p14="http://schemas.microsoft.com/office/powerpoint/2010/main" val="680778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Commodity flow studies are conducted to provide detailed information about the type, quantity, volume, and spatial distribution of hazardous materials traveling through your counties via highways, and rail. For the purposes of this presentation today, we have separated discussing rail information from highway information because it is easy to obtain from the rail companies. The highway or road information is harder, and in many cases, more expensive to gather. </a:t>
            </a:r>
          </a:p>
          <a:p>
            <a:pPr marL="228600" marR="0">
              <a:lnSpc>
                <a:spcPct val="107000"/>
              </a:lnSpc>
              <a:spcBef>
                <a:spcPts val="0"/>
              </a:spcBef>
              <a:spcAft>
                <a:spcPts val="800"/>
              </a:spcAft>
            </a:pPr>
            <a:endParaRPr lang="en-US" sz="1800" b="0" kern="1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The first method of gathering highway commodity flow information we will discuss will be referred to as the traditional method. This method uses volunteers or paid personnel to observe placards along roadways. The United States Department of Transportation has a guide to conducting traditional commodity flow study information and the link to this guide is on the screen now. </a:t>
            </a:r>
          </a:p>
          <a:p>
            <a:pPr marL="228600" marR="0">
              <a:lnSpc>
                <a:spcPct val="107000"/>
              </a:lnSpc>
              <a:spcBef>
                <a:spcPts val="0"/>
              </a:spcBef>
              <a:spcAft>
                <a:spcPts val="800"/>
              </a:spcAft>
            </a:pPr>
            <a:endParaRPr lang="en-US" sz="1800" b="0" kern="1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However, recently at a national convention, SERC support staff have noticed examples in other states that SERCs or LEPCs have been asking Tier Two reporters for additional information and have mapped this information as a useful commodity flow study. We will refer to this as the tier two supplemental information method. The EPA has provided a supplemental questionnaire, located in the National LEPC Handbook, that the LEPCs could use to gather additional information from reporters. The screen shot you see on this slide is portion of the </a:t>
            </a:r>
            <a:r>
              <a:rPr lang="en-US" sz="1800">
                <a:effectLst/>
                <a:latin typeface="Calibri" panose="020F0502020204030204" pitchFamily="34" charset="0"/>
                <a:ea typeface="Calibri" panose="020F0502020204030204" pitchFamily="34" charset="0"/>
                <a:cs typeface="Times New Roman" panose="02020603050405020304" pitchFamily="18" charset="0"/>
              </a:rPr>
              <a:t>questionnaire</a:t>
            </a:r>
            <a:r>
              <a:rPr lang="en-US" sz="1800" b="0" kern="100">
                <a:effectLst/>
                <a:latin typeface="Calibri" panose="020F0502020204030204" pitchFamily="34" charset="0"/>
                <a:ea typeface="Calibri" panose="020F0502020204030204" pitchFamily="34" charset="0"/>
                <a:cs typeface="Times New Roman" panose="02020603050405020304" pitchFamily="18" charset="0"/>
              </a:rPr>
              <a:t>. The EPA form is optional for LEPCs and not required.  If Washington State added a couple extra lines to this form, it would be possible for LEPCs to use this information to contribute to a commodity flow study. The tier two supplemental information method could provide more detailed information on specific chemicals and may not be limited by the time you have to sit by the highway. The additional information on the form would have to  include the method of transportation of the chemicals they report, how often they are transported, the addresses and the main route of transportation. This information would be put on a GIS map. However, this picture may not be complete without the information from neighboring counties or states. It would also not include anything that is not reported on tier two reports. </a:t>
            </a:r>
          </a:p>
          <a:p>
            <a:pPr marL="228600" marR="0">
              <a:lnSpc>
                <a:spcPct val="107000"/>
              </a:lnSpc>
              <a:spcBef>
                <a:spcPts val="0"/>
              </a:spcBef>
              <a:spcAft>
                <a:spcPts val="800"/>
              </a:spcAft>
            </a:pPr>
            <a:endParaRPr lang="en-US" sz="1800" b="0" kern="10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800"/>
              </a:spcAft>
            </a:pPr>
            <a:r>
              <a:rPr lang="en-US" sz="1800" b="0" kern="100">
                <a:effectLst/>
                <a:latin typeface="Calibri" panose="020F0502020204030204" pitchFamily="34" charset="0"/>
                <a:ea typeface="Calibri" panose="020F0502020204030204" pitchFamily="34" charset="0"/>
                <a:cs typeface="Times New Roman" panose="02020603050405020304" pitchFamily="18" charset="0"/>
              </a:rPr>
              <a:t>While neither process may be a perfect picture of all the chemical risk traveling down the road, what information that can be gathered helps responders know what training and response resources they will need to respond to an incident on the road. A Commodity flow study is a great way to gather additional information about the risk in your community. </a:t>
            </a: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Is there any interest in Washington LEPCs or TEPCs to modify the supplemental questionnaire provided by the EPA?</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Has any of the LEPC in the audience today conducted a commodity flow study? If so, what were the challenges in this process?</a:t>
            </a: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20</a:t>
            </a:fld>
            <a:endParaRPr kumimoji="1" lang="ja-JP" altLang="en-US"/>
          </a:p>
        </p:txBody>
      </p:sp>
    </p:spTree>
    <p:extLst>
      <p:ext uri="{BB962C8B-B14F-4D97-AF65-F5344CB8AC3E}">
        <p14:creationId xmlns:p14="http://schemas.microsoft.com/office/powerpoint/2010/main" val="98078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14CE5E-F427-44FD-A4B1-2E53B6E022AA}"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kern="100">
                <a:effectLst/>
                <a:latin typeface="Calibri"/>
                <a:ea typeface="Calibri" panose="020F0502020204030204" pitchFamily="34" charset="0"/>
                <a:cs typeface="Calibri"/>
              </a:rPr>
              <a:t>A visual representation of the risk in your community will help you to see the relation of these risk to people and the environment. In addition to any GIS tools that your Local Emergency Management organization may use, Some LEPCs choose to use a subscription-based tool for mapping and response information. However, SERC Support staff can only recommend using the free tool provided by NOAA and the EPA</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0" kern="100">
              <a:effectLst/>
              <a:latin typeface="Calibri" panose="020F0502020204030204" pitchFamily="34" charset="0"/>
              <a:ea typeface="Calibri" panose="020F0502020204030204" pitchFamily="34" charset="0"/>
              <a:cs typeface="Times New Roman" panose="02020603050405020304" pitchFamily="18" charset="0"/>
            </a:endParaRPr>
          </a:p>
          <a:p>
            <a:pPr algn="l">
              <a:buFont typeface="Arial" panose="020B0604020202020204" pitchFamily="34" charset="0"/>
              <a:buChar char="•"/>
            </a:pPr>
            <a:r>
              <a:rPr lang="en-US" b="1" i="0" u="none" strike="noStrike">
                <a:solidFill>
                  <a:srgbClr val="0072B9"/>
                </a:solidFill>
                <a:effectLst/>
                <a:latin typeface="Open Sans"/>
                <a:ea typeface="Open Sans"/>
                <a:cs typeface="Open Sans"/>
                <a:hlinkClick r:id="rId3"/>
              </a:rPr>
              <a:t>CAMEO Data Manager</a:t>
            </a:r>
            <a:r>
              <a:rPr lang="en-US" b="0" i="0">
                <a:solidFill>
                  <a:srgbClr val="000000"/>
                </a:solidFill>
                <a:effectLst/>
                <a:latin typeface="Open Sans"/>
                <a:ea typeface="Open Sans"/>
                <a:cs typeface="Open Sans"/>
              </a:rPr>
              <a:t> Is a tool for managing data about chemicals stored or transported in your community, especially data required under the Emergency Planning and Community Right-to-Know Act (EPCRA).</a:t>
            </a:r>
          </a:p>
          <a:p>
            <a:pPr algn="l">
              <a:buFont typeface="Arial" panose="020B0604020202020204" pitchFamily="34" charset="0"/>
              <a:buChar char="•"/>
            </a:pPr>
            <a:r>
              <a:rPr lang="en-US" b="1" i="0" u="none" strike="noStrike">
                <a:solidFill>
                  <a:srgbClr val="0072B9"/>
                </a:solidFill>
                <a:effectLst/>
                <a:latin typeface="Open Sans"/>
                <a:ea typeface="Open Sans"/>
                <a:cs typeface="Open Sans"/>
              </a:rPr>
              <a:t>CAMEO Chemicals:</a:t>
            </a:r>
            <a:r>
              <a:rPr lang="en-US" b="0" i="0">
                <a:solidFill>
                  <a:srgbClr val="000000"/>
                </a:solidFill>
                <a:effectLst/>
                <a:latin typeface="Open Sans"/>
                <a:ea typeface="Open Sans"/>
                <a:cs typeface="Open Sans"/>
              </a:rPr>
              <a:t> is a program with response recommendations and physical properties for thousands of hazardous chemicals, and it also includes a tool for predicting possible hazards that could occur if chemicals mix. The program is available in several formats, including a </a:t>
            </a:r>
            <a:r>
              <a:rPr lang="en-US" b="1" i="0" u="none" strike="noStrike">
                <a:solidFill>
                  <a:srgbClr val="0072B9"/>
                </a:solidFill>
                <a:effectLst/>
                <a:latin typeface="Open Sans"/>
                <a:ea typeface="Open Sans"/>
                <a:cs typeface="Open Sans"/>
                <a:hlinkClick r:id="rId4"/>
              </a:rPr>
              <a:t>CAMEO Chemicals app</a:t>
            </a:r>
            <a:r>
              <a:rPr lang="en-US" b="0" i="0">
                <a:solidFill>
                  <a:srgbClr val="000000"/>
                </a:solidFill>
                <a:effectLst/>
                <a:latin typeface="Open Sans"/>
                <a:ea typeface="Open Sans"/>
                <a:cs typeface="Open Sans"/>
              </a:rPr>
              <a:t> for iOS and Android.</a:t>
            </a:r>
          </a:p>
          <a:p>
            <a:pPr algn="l">
              <a:buFont typeface="Arial" panose="020B0604020202020204" pitchFamily="34" charset="0"/>
              <a:buChar char="•"/>
            </a:pPr>
            <a:r>
              <a:rPr lang="en-US" b="1" i="0" u="none" strike="noStrike">
                <a:solidFill>
                  <a:srgbClr val="0072B9"/>
                </a:solidFill>
                <a:effectLst/>
                <a:latin typeface="Open Sans"/>
                <a:ea typeface="Open Sans"/>
                <a:cs typeface="Open Sans"/>
              </a:rPr>
              <a:t>ALOHA:</a:t>
            </a:r>
            <a:r>
              <a:rPr lang="en-US" b="0" i="0">
                <a:solidFill>
                  <a:srgbClr val="000000"/>
                </a:solidFill>
                <a:effectLst/>
                <a:latin typeface="Open Sans"/>
                <a:ea typeface="Open Sans"/>
                <a:cs typeface="Open Sans"/>
              </a:rPr>
              <a:t> is a hazard model that estimates how a chemical cloud travels in the air after a spill and identifies areas where a threat to people may exist. It also models some types of fires and explosions.</a:t>
            </a:r>
          </a:p>
          <a:p>
            <a:pPr algn="l">
              <a:buFont typeface="Arial" panose="020B0604020202020204" pitchFamily="34" charset="0"/>
              <a:buChar char="•"/>
            </a:pPr>
            <a:r>
              <a:rPr lang="en-US" b="1" i="0" u="none" strike="noStrike">
                <a:solidFill>
                  <a:srgbClr val="0072B9"/>
                </a:solidFill>
                <a:effectLst/>
                <a:latin typeface="Open Sans" panose="020B0606030504020204" pitchFamily="34" charset="0"/>
              </a:rPr>
              <a:t>MARPLOT:</a:t>
            </a:r>
            <a:r>
              <a:rPr lang="en-US" b="0" i="0">
                <a:solidFill>
                  <a:srgbClr val="000000"/>
                </a:solidFill>
                <a:effectLst/>
                <a:latin typeface="Open Sans" panose="020B0606030504020204" pitchFamily="34" charset="0"/>
              </a:rPr>
              <a:t> is a mapping tool used for assessing geospatial information for emergency incidents and creating custom maps.</a:t>
            </a:r>
          </a:p>
          <a:p>
            <a:pPr>
              <a:buFont typeface="Arial" panose="020B0604020202020204" pitchFamily="34" charset="0"/>
              <a:buChar char="•"/>
            </a:pPr>
            <a:r>
              <a:rPr lang="en-US" b="1" i="0" u="none">
                <a:solidFill>
                  <a:srgbClr val="CC0000"/>
                </a:solidFill>
                <a:effectLst/>
                <a:latin typeface="Open Sans"/>
                <a:ea typeface="Open Sans"/>
                <a:cs typeface="Open Sans"/>
              </a:rPr>
              <a:t>We would like to note that Tier2 Submit </a:t>
            </a:r>
            <a:r>
              <a:rPr lang="en-US" b="1" i="0" u="none">
                <a:solidFill>
                  <a:srgbClr val="000000"/>
                </a:solidFill>
                <a:effectLst/>
                <a:latin typeface="Open Sans"/>
                <a:ea typeface="Open Sans"/>
                <a:cs typeface="Open Sans"/>
              </a:rPr>
              <a:t>is </a:t>
            </a:r>
            <a:r>
              <a:rPr lang="en-US" b="1" i="0">
                <a:solidFill>
                  <a:srgbClr val="000000"/>
                </a:solidFill>
                <a:effectLst/>
                <a:latin typeface="Open Sans"/>
                <a:ea typeface="Open Sans"/>
                <a:cs typeface="Open Sans"/>
              </a:rPr>
              <a:t>not used by Washington state. </a:t>
            </a:r>
            <a:r>
              <a:rPr lang="en-US" b="1">
                <a:solidFill>
                  <a:srgbClr val="000000"/>
                </a:solidFill>
                <a:latin typeface="Open Sans"/>
                <a:ea typeface="Open Sans"/>
                <a:cs typeface="Open Sans"/>
              </a:rPr>
              <a:t>However, we do send Washington's Tier Two</a:t>
            </a:r>
            <a:r>
              <a:rPr lang="en-US" b="1" i="0">
                <a:solidFill>
                  <a:srgbClr val="000000"/>
                </a:solidFill>
                <a:effectLst/>
                <a:latin typeface="Open Sans"/>
                <a:ea typeface="Open Sans"/>
                <a:cs typeface="Open Sans"/>
              </a:rPr>
              <a:t> information to E-Plan in Texas to make sure it is </a:t>
            </a:r>
            <a:r>
              <a:rPr lang="en-US" b="1">
                <a:solidFill>
                  <a:srgbClr val="000000"/>
                </a:solidFill>
                <a:latin typeface="Open Sans"/>
                <a:ea typeface="Open Sans"/>
                <a:cs typeface="Open Sans"/>
              </a:rPr>
              <a:t>available in a CAMEO-compatible format. You can access this information through E-Plan using your First Responder credentials. </a:t>
            </a:r>
            <a:r>
              <a:rPr lang="en-US">
                <a:solidFill>
                  <a:srgbClr val="000000"/>
                </a:solidFill>
                <a:hlinkClick r:id="rId5"/>
              </a:rPr>
              <a:t>https://erplan.net/eplan/home.htm</a:t>
            </a:r>
            <a:r>
              <a:rPr lang="en-US">
                <a:solidFill>
                  <a:srgbClr val="000000"/>
                </a:solidFill>
              </a:rPr>
              <a:t> </a:t>
            </a:r>
            <a:r>
              <a:rPr lang="en-US" b="1">
                <a:solidFill>
                  <a:srgbClr val="000000"/>
                </a:solidFill>
                <a:latin typeface="Open Sans"/>
                <a:ea typeface="Open Sans"/>
                <a:cs typeface="Open Sans"/>
              </a:rPr>
              <a:t> </a:t>
            </a:r>
            <a:endParaRPr lang="en-US" b="1" i="0">
              <a:solidFill>
                <a:srgbClr val="000000"/>
              </a:solidFill>
              <a:effectLst/>
              <a:latin typeface="Open Sans" panose="020B0606030504020204" pitchFamily="34" charset="0"/>
              <a:ea typeface="Open Sans"/>
              <a:cs typeface="Open Sans"/>
            </a:endParaRPr>
          </a:p>
          <a:p>
            <a:pPr algn="l">
              <a:buFont typeface="Arial" panose="020B0604020202020204" pitchFamily="34" charset="0"/>
              <a:buChar char="•"/>
            </a:pPr>
            <a:r>
              <a:rPr lang="en-US" b="1" i="0" u="none" strike="noStrike">
                <a:solidFill>
                  <a:srgbClr val="0072B9"/>
                </a:solidFill>
                <a:effectLst/>
                <a:latin typeface="Open Sans" panose="020B0606030504020204" pitchFamily="34" charset="0"/>
              </a:rPr>
              <a:t>RMP*Comp: </a:t>
            </a:r>
            <a:r>
              <a:rPr lang="en-US" b="0" i="0">
                <a:solidFill>
                  <a:srgbClr val="000000"/>
                </a:solidFill>
                <a:effectLst/>
                <a:latin typeface="Open Sans" panose="020B0606030504020204" pitchFamily="34" charset="0"/>
              </a:rPr>
              <a:t> is a tool to help facilities complete the offsite consequence analysis that is required as part of the Risk Management Plan.</a:t>
            </a:r>
          </a:p>
          <a:p>
            <a:pPr algn="l">
              <a:buFont typeface="Arial" panose="020B0604020202020204" pitchFamily="34" charset="0"/>
              <a:buChar char="•"/>
            </a:pPr>
            <a:endParaRPr lang="en-US" b="0" i="0">
              <a:solidFill>
                <a:srgbClr val="000000"/>
              </a:solidFill>
              <a:effectLst/>
              <a:latin typeface="Open Sans" panose="020B0606030504020204" pitchFamily="34" charset="0"/>
            </a:endParaRPr>
          </a:p>
          <a:p>
            <a:pPr algn="l">
              <a:buFont typeface="Arial" panose="020B0604020202020204" pitchFamily="34" charset="0"/>
              <a:buNone/>
            </a:pPr>
            <a:r>
              <a:rPr lang="en-US" b="0" i="0">
                <a:solidFill>
                  <a:srgbClr val="000000"/>
                </a:solidFill>
                <a:effectLst/>
                <a:latin typeface="Open Sans" panose="020B0606030504020204" pitchFamily="34" charset="0"/>
              </a:rPr>
              <a:t>Online training is available for CAMEO and the SERC is working on providing more in-depth training for LEPCs and TEPCs with limited resources. Also, the department of Ecology can provide tier two information that can be uploaded directly into CAMEO.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What Mapping tools does your LEPC use? </a:t>
            </a:r>
          </a:p>
          <a:p>
            <a:endParaRPr lang="en-US" sz="1100">
              <a:latin typeface="Verdana" pitchFamily="34" charset="0"/>
            </a:endParaRPr>
          </a:p>
          <a:p>
            <a:endParaRPr lang="en-US" sz="1100">
              <a:latin typeface="Verdana" pitchFamily="34" charset="0"/>
            </a:endParaRPr>
          </a:p>
        </p:txBody>
      </p:sp>
    </p:spTree>
    <p:extLst>
      <p:ext uri="{BB962C8B-B14F-4D97-AF65-F5344CB8AC3E}">
        <p14:creationId xmlns:p14="http://schemas.microsoft.com/office/powerpoint/2010/main" val="1229754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In this next section we are going to discuss working and sharing information with your first responders and the whole community.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69041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0" kern="100">
                <a:effectLst/>
                <a:latin typeface="Calibri" panose="020F0502020204030204" pitchFamily="34" charset="0"/>
                <a:ea typeface="Calibri" panose="020F0502020204030204" pitchFamily="34" charset="0"/>
                <a:cs typeface="Times New Roman" panose="02020603050405020304" pitchFamily="18" charset="0"/>
              </a:rPr>
              <a:t>It can be difficult to communicate with all the first responders in your community and to keep their participation. This is a national issue with many LEPCs. This issue could be due to having volunteer firefighters, workload, staffing changes or limited staffing. However, this group is key to the success of your LEPC. Some methods we have noticed have improved participation and kept information flowing include. Maintaining a contact list that includes all first responder agencies and keeping this list up to date. Strategically planning and varying meeting times to accommodate the first responders in your community could be very helpful for volunteers or responders that don’t work a traditional schedule. Encouraging participation in exercises. Involving First Responders in public outreach and sharing resource opportunities such as the Department of Ecology equipment grant.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285750" indent="-285750">
              <a:buFont typeface="Arial" panose="020B0604020202020204" pitchFamily="34" charset="0"/>
              <a:buChar char="•"/>
            </a:pPr>
            <a:r>
              <a:rPr lang="en-US"/>
              <a:t>How do you keep first responders engaged in your community?</a:t>
            </a:r>
          </a:p>
        </p:txBody>
      </p:sp>
      <p:sp>
        <p:nvSpPr>
          <p:cNvPr id="4" name="Slide Number Placeholder 3"/>
          <p:cNvSpPr>
            <a:spLocks noGrp="1"/>
          </p:cNvSpPr>
          <p:nvPr>
            <p:ph type="sldNum" sz="quarter" idx="10"/>
          </p:nvPr>
        </p:nvSpPr>
        <p:spPr/>
        <p:txBody>
          <a:bodyPr/>
          <a:lstStyle/>
          <a:p>
            <a:fld id="{9A628E4F-335F-45F5-A2FC-FE9487D09098}" type="slidenum">
              <a:rPr lang="en-US" smtClean="0"/>
              <a:pPr/>
              <a:t>23</a:t>
            </a:fld>
            <a:endParaRPr lang="en-US"/>
          </a:p>
        </p:txBody>
      </p:sp>
    </p:spTree>
    <p:extLst>
      <p:ext uri="{BB962C8B-B14F-4D97-AF65-F5344CB8AC3E}">
        <p14:creationId xmlns:p14="http://schemas.microsoft.com/office/powerpoint/2010/main" val="40048185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a:t>
            </a:r>
            <a:r>
              <a:rPr lang="en-US"/>
              <a:t>Local Governments Reimbursement (LGR) Program is an example of information that should be shared with the whole community including first responders.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a:p>
          <a:p>
            <a:pPr marL="0" marR="0" lvl="0" indent="0" algn="l" defTabSz="1371509" rtl="0" eaLnBrk="1" fontAlgn="auto" latinLnBrk="0" hangingPunct="1">
              <a:lnSpc>
                <a:spcPct val="100000"/>
              </a:lnSpc>
              <a:spcBef>
                <a:spcPts val="0"/>
              </a:spcBef>
              <a:spcAft>
                <a:spcPts val="0"/>
              </a:spcAft>
              <a:buClrTx/>
              <a:buSzTx/>
              <a:buFontTx/>
              <a:buNone/>
              <a:tabLst/>
              <a:defRPr/>
            </a:pPr>
            <a:r>
              <a:rPr lang="en-US"/>
              <a:t>In the event of a release (or threatened release) of hazardous substances, EPA may reimburse local governments for expenses related to the release and associated emergency response measures through its Local Governments Reimbursement (LGR) Program. The LGR Program provides a "safety net" of up to $25,000 per incident to local governments that do not have funds available to pay for response actions. This program can provide some financial relief to local governments most seriously affected by costs above and beyond those incurred routinely and traditionally. Key to this regulation (40 CFR part 310) is that reimbursement must not supplant local funds normally provided for response. Because local governments are often the first to respond to an incident to protect the public, EPA created the LGR Program to provide reimbursement to local and tribal governments for certain expenses related to response for hazardous substance releases in their jurisdictions. These funds are limited to $25,000 per single response and are only available if the applying government is not at fault for the release. Requests for reimbursement must be received by EPA within one year of response completion (i.e., when all fieldwork is completed, paperwork is received, and cost recovery is attempted). The goal of this program is to provide financial assistance to government entities that do not have a budget allocated for emergency response and cannot otherwise provide adequate response measures. Contact your state or tribal organization who may have cost recovery statutes for hazardous materials incidents. At a high level, the LGR Program: • Provides reimbursement for temporary, unanticipated emergency measures in response to hazardous substance releases or threatened releases. • Provides funds that cannot supplant funds normally provided for response activities. • Has a $25,000 limit per response. • Allows only one reimbursement request per incident. • Does not include petroleum products (unless mixed with another hazardous substance).</a:t>
            </a:r>
          </a:p>
        </p:txBody>
      </p:sp>
      <p:sp>
        <p:nvSpPr>
          <p:cNvPr id="4" name="Slide Number Placeholder 3"/>
          <p:cNvSpPr>
            <a:spLocks noGrp="1"/>
          </p:cNvSpPr>
          <p:nvPr>
            <p:ph type="sldNum" sz="quarter" idx="10"/>
          </p:nvPr>
        </p:nvSpPr>
        <p:spPr/>
        <p:txBody>
          <a:bodyPr/>
          <a:lstStyle/>
          <a:p>
            <a:fld id="{9A628E4F-335F-45F5-A2FC-FE9487D09098}" type="slidenum">
              <a:rPr lang="en-US" smtClean="0"/>
              <a:pPr/>
              <a:t>24</a:t>
            </a:fld>
            <a:endParaRPr lang="en-US"/>
          </a:p>
        </p:txBody>
      </p:sp>
    </p:spTree>
    <p:extLst>
      <p:ext uri="{BB962C8B-B14F-4D97-AF65-F5344CB8AC3E}">
        <p14:creationId xmlns:p14="http://schemas.microsoft.com/office/powerpoint/2010/main" val="1586040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Effective communication with the public can be an opportunity to develop robust emergency response efforts in your community. Relationships thrive and trust is gained when you consider the needs and challenges facing those potentially affected by accidents in your planning district. Local environmental groups, particularly those who are trusted by the vulnerable communities, should be encouraged to join LEPC and TEPC organizations to get involved in planning for chemical emergencies as well as be informed of potential risks of hazardous chemicals present in your community. Such organizations include local advocacy groups and faith-based organizations As members of LEPCs and TEPCs, these citizen and environmental group representatives would be able to assist in explaining potential risks or what to do in case of emergency to the public that may need more assistance. Just as important, as members of LEPCs and TEPCs, these citizen and environmental group representatives can aid committees in understanding the concerns and needs of impacted communities. Please take a moment to read the bullets on this slide. </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Engagement questions to participants:</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Are there any of these points that your LEPC or TEPC excel at or need more work? </a:t>
            </a: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25</a:t>
            </a:fld>
            <a:endParaRPr kumimoji="1" lang="ja-JP" altLang="en-US"/>
          </a:p>
        </p:txBody>
      </p:sp>
    </p:spTree>
    <p:extLst>
      <p:ext uri="{BB962C8B-B14F-4D97-AF65-F5344CB8AC3E}">
        <p14:creationId xmlns:p14="http://schemas.microsoft.com/office/powerpoint/2010/main" val="25668420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EPCRA Section 324(a) states that certain information developed under EPCRA, as well as the reports submitted by facilities under EPCRA, should be available to the public, consistent with Section 322, Trade Secret Provisions. These provisions apply to SERCs, TERCs, LEPCs and TEPCs. As required under Section 301 of EPCRA, SERCs, TERCs, LEPCs and TEPCs should set up procedures and processes for providing information to the community. These procedures may include setting up a reading room and its operating hours, costs for photocopying information, etc. </a:t>
            </a:r>
          </a:p>
          <a:p>
            <a:endParaRPr lang="en-US"/>
          </a:p>
          <a:p>
            <a:r>
              <a:rPr lang="en-US"/>
              <a:t>Section 324(b) of the statute states that LEPCs and TEPCs should publish a notice in local newspapers that the emergency plan, MSDSs (SDSs), and inventory forms are available for the community to review. Such notices shall include the location of the reading room, if established, and the hours of operation. In addition to (or in lieu of) publishing a notice in local newspapers, EPA encourages LEPCs and TEPCs to develop a website for their organization of any activities planned, such as discussion of the emergency response plan, explanation of chemical risks and schedules for emergency plan exercises, etc. LEPCs and TEPCs may also post notices in public institutions, libraries, city hall and other places where the public normally gather or visit. You may also publish fact sheets or brochures to provide to the public. You may request assistance from your state/tribe or EPA. </a:t>
            </a:r>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26</a:t>
            </a:fld>
            <a:endParaRPr kumimoji="1" lang="ja-JP" altLang="en-US"/>
          </a:p>
        </p:txBody>
      </p:sp>
    </p:spTree>
    <p:extLst>
      <p:ext uri="{BB962C8B-B14F-4D97-AF65-F5344CB8AC3E}">
        <p14:creationId xmlns:p14="http://schemas.microsoft.com/office/powerpoint/2010/main" val="24438605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notification process for each LEPC or TEPC can be different based on the tools used in that community. </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18491969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One of the most important parts of your plan to test or exercise is the notification process for when a release occurs. We encourage LEPCs and TEPCs to make this very clear in your plan. This slide is an example from the Mason County LEPC plan where the process is clearly defined in a flow chart. Also, please share with your LEPC information regarding the technology and process used in your emergency management office. Please remember that many of your LEPC or TEPC members may not have an emergency management background. If your LEPC or TEPC have not exercised your plan in a while, a short tabletop exercise going through the release reporting process would be a useful activity. </a:t>
            </a:r>
          </a:p>
          <a:p>
            <a:pPr marL="0" marR="0">
              <a:lnSpc>
                <a:spcPct val="107000"/>
              </a:lnSpc>
              <a:spcBef>
                <a:spcPts val="0"/>
              </a:spcBef>
              <a:spcAft>
                <a:spcPts val="800"/>
              </a:spcAft>
            </a:pPr>
            <a:endParaRPr lang="en-US"/>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28</a:t>
            </a:fld>
            <a:endParaRPr kumimoji="1" lang="ja-JP" altLang="en-US"/>
          </a:p>
        </p:txBody>
      </p:sp>
    </p:spTree>
    <p:extLst>
      <p:ext uri="{BB962C8B-B14F-4D97-AF65-F5344CB8AC3E}">
        <p14:creationId xmlns:p14="http://schemas.microsoft.com/office/powerpoint/2010/main" val="1235286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EPCRA is often referred to as an unfunded mandate. In the next section we are going to discuss funding your LEPC or TEPCs activates.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87232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During today's presentation we're going to go over maintaining membership for your LEPC or TEPC and we have some suggestions for productive meetings and committees. We will also discuss tools available to measure the risks and the challenges of meeting these risk. Next, we will discuss information sharing and go over the basics of response notification procedures and look at some of the possible funding sources.  Last but not least, we'll talk about putting some of the fun into the functionality of your LEPC or TEPC.</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a:latin typeface="Franklin Gothic Book" panose="020B0503020102020204"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3</a:t>
            </a:fld>
            <a:endParaRPr kumimoji="1" lang="ja-JP" altLang="en-US"/>
          </a:p>
        </p:txBody>
      </p:sp>
    </p:spTree>
    <p:extLst>
      <p:ext uri="{BB962C8B-B14F-4D97-AF65-F5344CB8AC3E}">
        <p14:creationId xmlns:p14="http://schemas.microsoft.com/office/powerpoint/2010/main" val="11988891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pPr marL="0" marR="0">
              <a:lnSpc>
                <a:spcPct val="150000"/>
              </a:lnSpc>
              <a:spcBef>
                <a:spcPts val="0"/>
              </a:spcBef>
              <a:spcAft>
                <a:spcPts val="1200"/>
              </a:spcAft>
            </a:pPr>
            <a:r>
              <a:rPr lang="en-US" sz="1800" b="0">
                <a:solidFill>
                  <a:srgbClr val="000000"/>
                </a:solidFill>
                <a:effectLst/>
                <a:latin typeface="Calibri" panose="020F0502020204030204" pitchFamily="34" charset="0"/>
                <a:ea typeface="Times New Roman" panose="02020603050405020304" pitchFamily="18" charset="0"/>
              </a:rPr>
              <a:t>Many LEPCs across the country are now using non-profit associations to support the activities of there LEPC. In Washington we do have a hazardous materials response team supported by a nonprofit that started a couple years ago and will be asking this team for an update on their progress at a future SERC meeting or function. We do have a recorded presentation by this team in the LEPC Toolbox from a previous conference.  Creating a </a:t>
            </a:r>
            <a:r>
              <a:rPr lang="en-US" sz="1800" b="0">
                <a:solidFill>
                  <a:srgbClr val="1B1B1B"/>
                </a:solidFill>
                <a:effectLst/>
                <a:latin typeface="Calibri" panose="020F0502020204030204" pitchFamily="34" charset="0"/>
                <a:ea typeface="Times New Roman" panose="02020603050405020304" pitchFamily="18" charset="0"/>
              </a:rPr>
              <a:t>501(c)(3) can take a lot of effort and if your LEPC or TEPC has individuals interested in learning more, please let SERC support know. </a:t>
            </a:r>
            <a:endParaRPr lang="en-US" sz="1800" b="1">
              <a:effectLst/>
              <a:latin typeface="Times New Roman" panose="02020603050405020304" pitchFamily="18" charset="0"/>
              <a:ea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30</a:t>
            </a:fld>
            <a:endParaRPr kumimoji="1" lang="ja-JP" altLang="en-US"/>
          </a:p>
        </p:txBody>
      </p:sp>
    </p:spTree>
    <p:extLst>
      <p:ext uri="{BB962C8B-B14F-4D97-AF65-F5344CB8AC3E}">
        <p14:creationId xmlns:p14="http://schemas.microsoft.com/office/powerpoint/2010/main" val="42865408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There are grants available to LEPCs. While I know most of you are aware of grants like the  Washington State Department of Ecology Equipment Cashe Grant, hear are a few example of other grants available. </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a:p>
          <a:p>
            <a:r>
              <a:rPr lang="en-US"/>
              <a:t>The Assistance for local emergency Response Training grant promotes hazmat response training for volunteer or remote emergency responders. Response activities include the transportation of crude oil, ethanol and other flammable liquids by rail consistent with NFPA standards. The ALERT grant is competitively awarded to non-profit organizations capable of delivering an established curriculum to emergency responders. </a:t>
            </a:r>
          </a:p>
          <a:p>
            <a:endParaRPr lang="en-US"/>
          </a:p>
          <a:p>
            <a:r>
              <a:rPr lang="en-US"/>
              <a:t>Hazardous Materials Instructor Training Grant is a train-the-trainer program that facilitates the training of hazmat instructors who then conduct training in Hazardous Materials Regulations (HMR) for hazmat employees. The HMIT grant is competitively awarded to non-profit organizations that satisfy both of the following eligibility requirements: 1) expertise in conducting hazmat employee training programs and 2) capability of reaching a target population of hazmat employees and including them in the training program.</a:t>
            </a:r>
          </a:p>
          <a:p>
            <a:endParaRPr lang="en-US"/>
          </a:p>
        </p:txBody>
      </p:sp>
      <p:sp>
        <p:nvSpPr>
          <p:cNvPr id="4" name="Slide Number Placeholder 3"/>
          <p:cNvSpPr>
            <a:spLocks noGrp="1"/>
          </p:cNvSpPr>
          <p:nvPr>
            <p:ph type="sldNum" sz="quarter" idx="10"/>
          </p:nvPr>
        </p:nvSpPr>
        <p:spPr/>
        <p:txBody>
          <a:bodyPr/>
          <a:lstStyle/>
          <a:p>
            <a:fld id="{9A628E4F-335F-45F5-A2FC-FE9487D09098}" type="slidenum">
              <a:rPr lang="en-US" smtClean="0"/>
              <a:pPr/>
              <a:t>31</a:t>
            </a:fld>
            <a:endParaRPr lang="en-US"/>
          </a:p>
        </p:txBody>
      </p:sp>
    </p:spTree>
    <p:extLst>
      <p:ext uri="{BB962C8B-B14F-4D97-AF65-F5344CB8AC3E}">
        <p14:creationId xmlns:p14="http://schemas.microsoft.com/office/powerpoint/2010/main" val="8375368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Grant funds provided by the Pipeline and Hazardous Materials Administration support training and other activities of the Washington SERC. We wanted to take a moment to mention to our tribal partners that the Hazardous Material Grants Program also has funding available directly to tribes.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687232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most important factors in having a functional LEPC or TEPC is creating a culture the makes people want to participate and contribute. Washington State SERC support staff have noticed that LEPCs with a more positive and inclusive culture seem to be the most successful in meeting EPCRA requirements.  It is completely alright to have interesting meetings, to create exercises that are challenging but don’t frustrate the participants, and plan activities that are educational and fun. Afterall, the work you do is important and interesting. Setting priorities and achievable goals is one of the best ways to engage and keep people interested but please keep in mind that the culture of your LEPC or TEPC is a priority.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20303519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814CE5E-F427-44FD-A4B1-2E53B6E022AA}" type="slidenum">
              <a:rPr kumimoji="0" lang="en-US" sz="1200" b="0" i="0" u="none" strike="noStrike" kern="1200" cap="none" spc="0" normalizeH="0" baseline="0" noProof="0" smtClean="0">
                <a:ln>
                  <a:noFill/>
                </a:ln>
                <a:solidFill>
                  <a:prstClr val="black"/>
                </a:solidFill>
                <a:effectLst/>
                <a:uLnTx/>
                <a:uFillTx/>
                <a:latin typeface="游ゴシック"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游ゴシック" panose="020F0502020204030204"/>
              <a:ea typeface="+mn-ea"/>
              <a:cs typeface="+mn-cs"/>
            </a:endParaRP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w="9525"/>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r>
              <a:rPr lang="en-US" sz="1100">
                <a:latin typeface="Verdana" pitchFamily="34" charset="0"/>
              </a:rPr>
              <a:t>The LEPC or TEPC community coordinator and elected officers play an important part in building a culture for your organization. </a:t>
            </a:r>
          </a:p>
          <a:p>
            <a:endParaRPr lang="en-US" sz="1100">
              <a:latin typeface="Verdana" pitchFamily="34"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possible engagement questions to participants:</a:t>
            </a:r>
          </a:p>
          <a:p>
            <a:pPr marL="0" marR="0" lvl="0" indent="0" algn="l" defTabSz="1371509" rtl="0" eaLnBrk="1" fontAlgn="auto" latinLnBrk="0" hangingPunct="1">
              <a:lnSpc>
                <a:spcPct val="100000"/>
              </a:lnSpc>
              <a:spcBef>
                <a:spcPts val="0"/>
              </a:spcBef>
              <a:spcAft>
                <a:spcPts val="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How would you describe the culture of your LEPC or TEPC.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a:latin typeface="Verdana" pitchFamily="34" charset="0"/>
            </a:endParaRPr>
          </a:p>
        </p:txBody>
      </p:sp>
    </p:spTree>
    <p:extLst>
      <p:ext uri="{BB962C8B-B14F-4D97-AF65-F5344CB8AC3E}">
        <p14:creationId xmlns:p14="http://schemas.microsoft.com/office/powerpoint/2010/main" val="6004190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Now we are going to switch to discussing priorities of your LEPC or TEPC. Having priorities and accomplishing task is certainly a good way to contribute to positive culture. From the perspective of a SERC support staff member, its impossible for me to define what priorities for your community. However, after our 101 presentation we received a couple comments asking what the priorities of a new or reestablishing TEPC or LEPC would be. So, if I were starting a new committees this is whare I would start.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The EPA self assessment checklist has been developed for the sole purpose of conducting a self-assessment of a LEPC or TEPC organization. It is located in the EPA handbook.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Please see this checklist as a tool you can use to measure the progress ion of your LEPC every year. For established LEPC or TEPCs it is a great toll to measure improvement. If your LEPC or TEPC is just getting started, one glance at a checklist containing 71 items can be a bit intimidating. If you are just getting started, these are the steps SERC support staff would recommend.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285750" indent="-285750">
              <a:buFont typeface="Arial" panose="020B0604020202020204" pitchFamily="34" charset="0"/>
              <a:buChar char="•"/>
            </a:pPr>
            <a:r>
              <a:rPr lang="en-US" sz="2400"/>
              <a:t>Set dates for quarterly meetings for your first year. Include tours or interesting activities for meetings. </a:t>
            </a:r>
          </a:p>
          <a:p>
            <a:pPr marL="285750" indent="-285750">
              <a:buFont typeface="Arial" panose="020B0604020202020204" pitchFamily="34" charset="0"/>
              <a:buChar char="•"/>
            </a:pPr>
            <a:r>
              <a:rPr lang="en-US" sz="2400"/>
              <a:t>Invite membership required by EPCRA.</a:t>
            </a:r>
          </a:p>
          <a:p>
            <a:pPr marL="285750" indent="-285750">
              <a:buFont typeface="Arial" panose="020B0604020202020204" pitchFamily="34" charset="0"/>
              <a:buChar char="•"/>
            </a:pPr>
            <a:r>
              <a:rPr lang="en-US" sz="2400"/>
              <a:t>Start and maintain a contact list and share information on training or other events on a regular basis. Submit this list to the SERC. </a:t>
            </a:r>
          </a:p>
          <a:p>
            <a:pPr marL="285750" indent="-285750">
              <a:buFont typeface="Arial" panose="020B0604020202020204" pitchFamily="34" charset="0"/>
              <a:buChar char="•"/>
            </a:pPr>
            <a:r>
              <a:rPr lang="en-US" sz="2400"/>
              <a:t>During your first meeting:</a:t>
            </a:r>
          </a:p>
          <a:p>
            <a:pPr marL="742950" lvl="1" indent="-285750">
              <a:buFont typeface="Arial" panose="020B0604020202020204" pitchFamily="34" charset="0"/>
              <a:buChar char="•"/>
            </a:pPr>
            <a:r>
              <a:rPr lang="en-US" sz="2400"/>
              <a:t>Cover public meeting requirements.</a:t>
            </a:r>
          </a:p>
          <a:p>
            <a:pPr marL="742950" lvl="1" indent="-285750">
              <a:buFont typeface="Arial" panose="020B0604020202020204" pitchFamily="34" charset="0"/>
              <a:buChar char="•"/>
            </a:pPr>
            <a:r>
              <a:rPr lang="en-US" sz="2400"/>
              <a:t>Cover the basics of EPCRA.</a:t>
            </a:r>
          </a:p>
          <a:p>
            <a:pPr marL="742950" lvl="1" indent="-285750">
              <a:buFont typeface="Arial" panose="020B0604020202020204" pitchFamily="34" charset="0"/>
              <a:buChar char="•"/>
            </a:pPr>
            <a:r>
              <a:rPr lang="en-US" sz="2400"/>
              <a:t>Have an interesting presentation.</a:t>
            </a:r>
          </a:p>
          <a:p>
            <a:pPr marL="742950" lvl="1" indent="-285750">
              <a:buFont typeface="Arial" panose="020B0604020202020204" pitchFamily="34" charset="0"/>
              <a:buChar char="•"/>
            </a:pPr>
            <a:r>
              <a:rPr lang="en-US" sz="2400"/>
              <a:t>Provide a draft by-laws for members to review prior to the second meeting.</a:t>
            </a:r>
          </a:p>
          <a:p>
            <a:pPr marL="742950" lvl="1" indent="-285750">
              <a:buFont typeface="Arial" panose="020B0604020202020204" pitchFamily="34" charset="0"/>
              <a:buChar char="•"/>
            </a:pPr>
            <a:r>
              <a:rPr lang="en-US" sz="2400"/>
              <a:t>Discuss the roles and responsibilities of officers and prepare to vote on officers at a future meeting.</a:t>
            </a:r>
          </a:p>
          <a:p>
            <a:pPr marL="285750" indent="-285750">
              <a:buFont typeface="Arial" panose="020B0604020202020204" pitchFamily="34" charset="0"/>
              <a:buChar char="•"/>
            </a:pPr>
            <a:r>
              <a:rPr lang="en-US" sz="2400"/>
              <a:t>Adopt by-laws  at your second or third meeting. Submit a copy of approved by-laws to the SERC.</a:t>
            </a:r>
          </a:p>
          <a:p>
            <a:pPr marL="285750" indent="-285750">
              <a:buFont typeface="Arial" panose="020B0604020202020204" pitchFamily="34" charset="0"/>
              <a:buChar char="•"/>
            </a:pPr>
            <a:r>
              <a:rPr lang="en-US" sz="2400" b="0"/>
              <a:t>Vote on officers your second or third meeting.</a:t>
            </a:r>
          </a:p>
          <a:p>
            <a:pPr marL="285750" indent="-285750">
              <a:buFont typeface="Arial" panose="020B0604020202020204" pitchFamily="34" charset="0"/>
              <a:buChar char="•"/>
            </a:pPr>
            <a:r>
              <a:rPr lang="en-US" sz="2400" b="0"/>
              <a:t>Start a draft plan using the Plan template and create a subcommittee to complete the plan in the first year. The SERC does not expect this first plan to be perfect. The planning process is continual. You can ask EMD Field Reps for help.</a:t>
            </a:r>
          </a:p>
          <a:p>
            <a:pPr marL="285750" indent="-285750">
              <a:buFont typeface="Arial" panose="020B0604020202020204" pitchFamily="34" charset="0"/>
              <a:buChar char="•"/>
            </a:pPr>
            <a:r>
              <a:rPr lang="en-US" sz="2400"/>
              <a:t>Have your LEPC use the Checklist as a tool to determine the priorities of your LEPC or TEPC.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A628E4F-335F-45F5-A2FC-FE9487D09098}" type="slidenum">
              <a:rPr lang="en-US" smtClean="0"/>
              <a:pPr/>
              <a:t>35</a:t>
            </a:fld>
            <a:endParaRPr lang="en-US"/>
          </a:p>
        </p:txBody>
      </p:sp>
    </p:spTree>
    <p:extLst>
      <p:ext uri="{BB962C8B-B14F-4D97-AF65-F5344CB8AC3E}">
        <p14:creationId xmlns:p14="http://schemas.microsoft.com/office/powerpoint/2010/main" val="4045592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finish up our presentation today, we would like to point out the SERC has support staff that can also be a resources to your LEPC. </a:t>
            </a:r>
          </a:p>
          <a:p>
            <a:endParaRPr lang="en-US"/>
          </a:p>
          <a:p>
            <a:pPr marL="0" marR="0" lvl="0" indent="0" algn="l" defTabSz="1371509" rtl="0" eaLnBrk="1" fontAlgn="auto" latinLnBrk="0" hangingPunct="1">
              <a:lnSpc>
                <a:spcPct val="100000"/>
              </a:lnSpc>
              <a:spcBef>
                <a:spcPts val="0"/>
              </a:spcBef>
              <a:spcAft>
                <a:spcPts val="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36</a:t>
            </a:fld>
            <a:endParaRPr kumimoji="1" lang="ja-JP" altLang="en-US"/>
          </a:p>
        </p:txBody>
      </p:sp>
    </p:spTree>
    <p:extLst>
      <p:ext uri="{BB962C8B-B14F-4D97-AF65-F5344CB8AC3E}">
        <p14:creationId xmlns:p14="http://schemas.microsoft.com/office/powerpoint/2010/main" val="1689003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Before we start let’s take a few minutes and review the responsibilities of an LEPC or TEPC. If you are not an LEPC Community Coordinator, please keep in mind that your Community Coordinator may have multiple duties in their role in Emergency Management and will not have the time or specific expertise to do all the tasks an LEPC requires. During this presentation, please think about what knowledge, skills, and resources you bring to your LEPC and how you can contribute to protecting your community. The most successful LEPCs in Washington have equal engagement among members and share the burden of tasks.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The concept of what an LEPC or TEPC should do is simple. However, when you think about the list of task, this can be a bit intimidating. If you are reenergizing your LEPC, please start small and know you don’t have to do everything at once.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At a minimum, a fully functioning LEPC or TEPC will…</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Conduct regular meetings and have functioning committees. The regularity of these meetings should be indicated in your organization’s bylaws.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Maintain an inventory of known hazardous chemicals and be aware of additional risk in your community.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Have a method of regularly conducting chemical hazard and risk analysis and be aware of the private and public sector resources available to deal with these risks.</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Develop and periodically update an emergency response plan with emergency warning procedures, evacuation plans and response procedures.</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Review, process and respond to requests from the public for pertinent information.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Review, maintain and process all appropriate reports and records as required by law.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Coordinate a training and exercise program.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Provide expertise and compliance assistance to industries and businesses upon request. Please keep in mind that we don’t expect any of our LEPCs or TEPCs to know everything about EPCRA and in many cases providing expertise is simply coordinating with State or federal subject matter experts.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Educate citizens in the community on what to do during an emergency.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Receive, maintain and disseminate emerging legislation relating to hazardous chemicals. </a:t>
            </a:r>
          </a:p>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Reminder to facilitator to ask participants if they have questions: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r>
              <a:rPr lang="en-US" sz="1800" kern="100">
                <a:effectLst/>
                <a:latin typeface="Calibri" panose="020F0502020204030204" pitchFamily="34" charset="0"/>
                <a:ea typeface="Calibri" panose="020F0502020204030204" pitchFamily="34" charset="0"/>
                <a:cs typeface="Times New Roman" panose="02020603050405020304" pitchFamily="18" charset="0"/>
              </a:rPr>
              <a:t>For our next Section (</a:t>
            </a:r>
            <a:r>
              <a:rPr lang="en-US" sz="1800" b="1" kern="100">
                <a:effectLst/>
                <a:latin typeface="Calibri" panose="020F0502020204030204" pitchFamily="34" charset="0"/>
                <a:ea typeface="Calibri" panose="020F0502020204030204" pitchFamily="34" charset="0"/>
                <a:cs typeface="Times New Roman" panose="02020603050405020304" pitchFamily="18" charset="0"/>
              </a:rPr>
              <a:t>Susan Forsythe</a:t>
            </a:r>
            <a:r>
              <a:rPr lang="en-US" sz="1800" kern="100">
                <a:effectLst/>
                <a:latin typeface="Calibri" panose="020F0502020204030204" pitchFamily="34" charset="0"/>
                <a:ea typeface="Calibri" panose="020F0502020204030204" pitchFamily="34" charset="0"/>
                <a:cs typeface="Times New Roman" panose="02020603050405020304" pitchFamily="18" charset="0"/>
              </a:rPr>
              <a:t>) will go over the Role and Responsibilities of LEPCs and TEPCs</a:t>
            </a: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CC64AF2-A3CB-45D5-8C07-C0DA2726E4AA}" type="slidenum">
              <a:rPr lang="en-US" smtClean="0"/>
              <a:t>4</a:t>
            </a:fld>
            <a:endParaRPr lang="en-US"/>
          </a:p>
        </p:txBody>
      </p:sp>
    </p:spTree>
    <p:extLst>
      <p:ext uri="{BB962C8B-B14F-4D97-AF65-F5344CB8AC3E}">
        <p14:creationId xmlns:p14="http://schemas.microsoft.com/office/powerpoint/2010/main" val="3070399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out today by discussing LEPC and TEPC membership requirements and challenges.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BF180D7-54DB-4F7F-AE75-6A189328228B}"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34" charset="-128"/>
              <a:cs typeface="+mn-cs"/>
            </a:endParaRPr>
          </a:p>
        </p:txBody>
      </p:sp>
    </p:spTree>
    <p:extLst>
      <p:ext uri="{BB962C8B-B14F-4D97-AF65-F5344CB8AC3E}">
        <p14:creationId xmlns:p14="http://schemas.microsoft.com/office/powerpoint/2010/main" val="4029911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pPr marL="0" marR="0">
              <a:lnSpc>
                <a:spcPct val="107000"/>
              </a:lnSpc>
              <a:spcBef>
                <a:spcPts val="0"/>
              </a:spcBef>
              <a:spcAft>
                <a:spcPts val="800"/>
              </a:spcAft>
            </a:pPr>
            <a:r>
              <a:rPr lang="en-US" sz="1800" kern="100">
                <a:effectLst/>
                <a:latin typeface="Calibri" panose="020F0502020204030204" pitchFamily="34" charset="0"/>
                <a:ea typeface="Calibri" panose="020F0502020204030204" pitchFamily="34" charset="0"/>
                <a:cs typeface="Times New Roman" panose="02020603050405020304" pitchFamily="18" charset="0"/>
              </a:rPr>
              <a:t>Under Washington Administrative code 118-40-160, e</a:t>
            </a:r>
            <a:r>
              <a:rPr lang="en-US"/>
              <a:t>ach Washington State LEPC shall include, at a minimum, representation from each of the groups or types of organizations listed on this slide as specified by Section 301(c) of EPCRA. The link to Washington Administrative Code 118-40 is listed at the bottom of this slide and the full document is also included with the documents you will receive after this presentation.  </a:t>
            </a:r>
          </a:p>
          <a:p>
            <a:pPr marL="0" marR="0">
              <a:lnSpc>
                <a:spcPct val="107000"/>
              </a:lnSpc>
              <a:spcBef>
                <a:spcPts val="0"/>
              </a:spcBef>
              <a:spcAft>
                <a:spcPts val="800"/>
              </a:spcAft>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Optional facilitator engagement questions to participants: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i="1" kern="100">
                <a:effectLst/>
                <a:latin typeface="Calibri" panose="020F0502020204030204" pitchFamily="34" charset="0"/>
                <a:ea typeface="Calibri" panose="020F0502020204030204" pitchFamily="34" charset="0"/>
                <a:cs typeface="Times New Roman" panose="02020603050405020304" pitchFamily="18" charset="0"/>
              </a:rPr>
              <a:t>Are there any groups from this list do you have difficultly </a:t>
            </a:r>
            <a:r>
              <a:rPr lang="en-US" sz="1800" i="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recruiting</a:t>
            </a:r>
            <a:r>
              <a:rPr lang="en-US" sz="1800" i="1" kern="100">
                <a:effectLst/>
                <a:latin typeface="Calibri" panose="020F0502020204030204" pitchFamily="34" charset="0"/>
                <a:ea typeface="Calibri" panose="020F0502020204030204" pitchFamily="34" charset="0"/>
                <a:cs typeface="Times New Roman" panose="02020603050405020304" pitchFamily="18" charset="0"/>
              </a:rPr>
              <a:t> into your LEPC? </a:t>
            </a:r>
          </a:p>
          <a:p>
            <a:pPr marL="0" marR="0">
              <a:lnSpc>
                <a:spcPct val="107000"/>
              </a:lnSpc>
              <a:spcBef>
                <a:spcPts val="0"/>
              </a:spcBef>
              <a:spcAft>
                <a:spcPts val="800"/>
              </a:spcAft>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6</a:t>
            </a:fld>
            <a:endParaRPr kumimoji="1" lang="ja-JP" altLang="en-US"/>
          </a:p>
        </p:txBody>
      </p:sp>
    </p:spTree>
    <p:extLst>
      <p:ext uri="{BB962C8B-B14F-4D97-AF65-F5344CB8AC3E}">
        <p14:creationId xmlns:p14="http://schemas.microsoft.com/office/powerpoint/2010/main" val="22932340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pPr>
              <a:lnSpc>
                <a:spcPct val="107000"/>
              </a:lnSpc>
              <a:spcAft>
                <a:spcPts val="800"/>
              </a:spcAft>
              <a:defRPr/>
            </a:pPr>
            <a:r>
              <a:rPr lang="en-US"/>
              <a:t>EPCRA or the Washington Administrative Code does not specifically define each one of these groups. This chart, provided by the EPA, helps define the LEPC Membership roles. </a:t>
            </a:r>
          </a:p>
          <a:p>
            <a:pPr marL="0" marR="0">
              <a:lnSpc>
                <a:spcPct val="107000"/>
              </a:lnSpc>
              <a:spcBef>
                <a:spcPts val="0"/>
              </a:spcBef>
              <a:spcAft>
                <a:spcPts val="800"/>
              </a:spcAft>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7</a:t>
            </a:fld>
            <a:endParaRPr kumimoji="1" lang="ja-JP" altLang="en-US"/>
          </a:p>
        </p:txBody>
      </p:sp>
    </p:spTree>
    <p:extLst>
      <p:ext uri="{BB962C8B-B14F-4D97-AF65-F5344CB8AC3E}">
        <p14:creationId xmlns:p14="http://schemas.microsoft.com/office/powerpoint/2010/main" val="382289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38620" y="4473892"/>
            <a:ext cx="5937337" cy="3931072"/>
          </a:xfrm>
        </p:spPr>
        <p:txBody>
          <a:bodyPr/>
          <a:lstStyle/>
          <a:p>
            <a:pPr marL="685800">
              <a:lnSpc>
                <a:spcPct val="107000"/>
              </a:lnSpc>
            </a:pPr>
            <a:r>
              <a:rPr lang="en-US" sz="1800" kern="100">
                <a:solidFill>
                  <a:srgbClr val="FF0000"/>
                </a:solidFill>
                <a:effectLst/>
                <a:latin typeface="Calibri"/>
                <a:ea typeface="Calibri" panose="020F0502020204030204" pitchFamily="34" charset="0"/>
                <a:cs typeface="Calibri"/>
              </a:rPr>
              <a:t>Also, under Washington Administrative code 118-40-160, LEPCs must submit a membership list (or roster) to the SERC. This membership list can be in any form as long as it includes names, membership type or organizations and an email address. While it is not required, SERC support staff also encourage you to have your members fill out a membership form. By having an LEPC member fill out this form they are acknowledging that they are a part of the LEPC and are agreeing to task required by their membership. Starting in January 2024, SERC support staff are going to request rosters from each LEPC in Washington. Please let SERC support staff know what they can do to help you with this task. There is a sample LEPC membership form and sample member request email in the EPAs Handbook. We are now asking for these rosters from LEPCs due to a legislative Inquiry to the Military Department, Emergency Management Division on behalf of the SERC received earlier this year. While the request was dropped after several rosters were provided, we acknowledge that asking for rosters during wildfire season was an unfair burden on many LEPC Community Coordinators.</a:t>
            </a:r>
            <a:r>
              <a:rPr lang="en-US" kern="100">
                <a:solidFill>
                  <a:srgbClr val="FF0000"/>
                </a:solidFill>
                <a:latin typeface="Calibri"/>
                <a:ea typeface="Calibri" panose="020F0502020204030204" pitchFamily="34" charset="0"/>
                <a:cs typeface="Calibri"/>
              </a:rPr>
              <a:t> </a:t>
            </a:r>
            <a:endParaRPr lang="en-US" sz="1800" kern="1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685800" marR="0">
              <a:lnSpc>
                <a:spcPct val="107000"/>
              </a:lnSpc>
              <a:spcBef>
                <a:spcPts val="0"/>
              </a:spcBef>
              <a:spcAft>
                <a:spcPts val="0"/>
              </a:spcAft>
            </a:pPr>
            <a:endParaRPr lang="en-US" sz="1800" kern="1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685800">
              <a:lnSpc>
                <a:spcPct val="107000"/>
              </a:lnSpc>
            </a:pPr>
            <a:r>
              <a:rPr lang="en-US" sz="1800" kern="100">
                <a:solidFill>
                  <a:srgbClr val="FF0000"/>
                </a:solidFill>
                <a:effectLst/>
                <a:latin typeface="Calibri"/>
                <a:ea typeface="Calibri" panose="020F0502020204030204" pitchFamily="34" charset="0"/>
                <a:cs typeface="Calibri"/>
              </a:rPr>
              <a:t>Also, by collecting this information now, we are preparing LEPCs for any future information inquiries or investigations after a major incident. Last year we had a presentation regarding the West Texas Fertilizer Company incident that occurred on April 17, 2013. SERC support staff were surprised to learn that the ammonium nitrate product that exploded during this incident was not on a tier two report to the LEPC</a:t>
            </a:r>
            <a:r>
              <a:rPr lang="en-US" kern="100">
                <a:solidFill>
                  <a:srgbClr val="FF0000"/>
                </a:solidFill>
                <a:latin typeface="Calibri"/>
                <a:ea typeface="Calibri" panose="020F0502020204030204" pitchFamily="34" charset="0"/>
                <a:cs typeface="Calibri"/>
              </a:rPr>
              <a:t>. The</a:t>
            </a:r>
            <a:r>
              <a:rPr lang="en-US" sz="1800" kern="100">
                <a:solidFill>
                  <a:srgbClr val="FF0000"/>
                </a:solidFill>
                <a:effectLst/>
                <a:latin typeface="Calibri"/>
                <a:ea typeface="Calibri" panose="020F0502020204030204" pitchFamily="34" charset="0"/>
                <a:cs typeface="Calibri"/>
              </a:rPr>
              <a:t> LEPC still had its planning efforts and membership scrutinized. The two photos you see now are from the West, Texas incident.</a:t>
            </a:r>
            <a:r>
              <a:rPr lang="en-US" kern="100">
                <a:solidFill>
                  <a:srgbClr val="FF0000"/>
                </a:solidFill>
                <a:latin typeface="Calibri"/>
                <a:ea typeface="Calibri" panose="020F0502020204030204" pitchFamily="34" charset="0"/>
                <a:cs typeface="Calibri"/>
              </a:rPr>
              <a:t> </a:t>
            </a:r>
            <a:endParaRPr lang="en-US" sz="1800" kern="100">
              <a:solidFill>
                <a:srgbClr val="FF0000"/>
              </a:solidFill>
              <a:effectLst/>
              <a:latin typeface="Calibri"/>
              <a:ea typeface="Calibri" panose="020F0502020204030204" pitchFamily="34" charset="0"/>
              <a:cs typeface="Calibri" panose="020F0502020204030204" pitchFamily="34" charset="0"/>
            </a:endParaRPr>
          </a:p>
          <a:p>
            <a:pPr marL="685800" marR="0">
              <a:lnSpc>
                <a:spcPct val="107000"/>
              </a:lnSpc>
              <a:spcBef>
                <a:spcPts val="0"/>
              </a:spcBef>
              <a:spcAft>
                <a:spcPts val="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685800" marR="0">
              <a:lnSpc>
                <a:spcPct val="107000"/>
              </a:lnSpc>
              <a:spcBef>
                <a:spcPts val="0"/>
              </a:spcBef>
              <a:spcAft>
                <a:spcPts val="0"/>
              </a:spcAft>
            </a:pPr>
            <a:r>
              <a:rPr lang="en-US" sz="1800" kern="100">
                <a:solidFill>
                  <a:srgbClr val="FF0000"/>
                </a:solidFill>
                <a:effectLst/>
                <a:latin typeface="Calibri"/>
                <a:ea typeface="Calibri" panose="020F0502020204030204" pitchFamily="34" charset="0"/>
                <a:cs typeface="Calibri"/>
              </a:rPr>
              <a:t>We also want to acknowledge that it is very difficult to get representation from each of the groups or types of organizations in your LEPC. Even the EPA acknowledges in the EPA handbook that “While EPCRA Section 301(c) specifies that each LEPC and TEPC organization should include representatives from each of these groups, EPA recognizes that this is not possible in all communities. Check with your SERC and TERC for guidance on building membership.” The Washington SERC just asks that each LEPC do their best to include the appropriate membership in their LEPCs and document all the membership request they send out.</a:t>
            </a:r>
          </a:p>
          <a:p>
            <a:pPr marL="685800" marR="0">
              <a:lnSpc>
                <a:spcPct val="107000"/>
              </a:lnSpc>
              <a:spcBef>
                <a:spcPts val="0"/>
              </a:spcBef>
              <a:spcAft>
                <a:spcPts val="0"/>
              </a:spcAft>
            </a:pPr>
            <a:endParaRPr lang="en-US" sz="1800" i="1" kern="10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p>
            <a:pPr marL="685800" marR="0">
              <a:lnSpc>
                <a:spcPct val="107000"/>
              </a:lnSpc>
              <a:spcBef>
                <a:spcPts val="0"/>
              </a:spcBef>
              <a:spcAft>
                <a:spcPts val="0"/>
              </a:spcAft>
            </a:pPr>
            <a:r>
              <a:rPr lang="en-US" sz="1800" i="1" kern="100">
                <a:solidFill>
                  <a:srgbClr val="FF0000"/>
                </a:solidFill>
                <a:effectLst/>
                <a:latin typeface="Calibri"/>
                <a:ea typeface="Calibri" panose="020F0502020204030204" pitchFamily="34" charset="0"/>
                <a:cs typeface="Calibri"/>
              </a:rPr>
              <a:t>Optional facilitator engagement questions to participants:</a:t>
            </a:r>
            <a:endParaRPr lang="en-US" sz="1800" kern="100">
              <a:effectLst/>
              <a:latin typeface="Calibri"/>
              <a:ea typeface="Calibri" panose="020F0502020204030204" pitchFamily="34" charset="0"/>
              <a:cs typeface="Calibri"/>
            </a:endParaRPr>
          </a:p>
          <a:p>
            <a:pPr marL="1028065" marR="0" lvl="1" indent="-342900">
              <a:lnSpc>
                <a:spcPct val="107000"/>
              </a:lnSpc>
              <a:spcBef>
                <a:spcPts val="0"/>
              </a:spcBef>
              <a:spcAft>
                <a:spcPts val="0"/>
              </a:spcAft>
              <a:buFont typeface="Arial" panose="020B0604020202020204" pitchFamily="34" charset="0"/>
              <a:buChar char="•"/>
              <a:tabLst>
                <a:tab pos="457200" algn="l"/>
              </a:tabLst>
            </a:pPr>
            <a:r>
              <a:rPr lang="en-US" sz="1800" i="1" kern="100">
                <a:solidFill>
                  <a:srgbClr val="FF0000"/>
                </a:solidFill>
                <a:effectLst/>
                <a:latin typeface="Calibri"/>
                <a:ea typeface="Calibri" panose="020F0502020204030204" pitchFamily="34" charset="0"/>
                <a:cs typeface="Calibri"/>
              </a:rPr>
              <a:t>By showing a raise of hands, do any of your LEPC or TEPC have members fill out a membership form?</a:t>
            </a:r>
            <a:endParaRPr lang="en-US" sz="1800" kern="100">
              <a:effectLst/>
              <a:latin typeface="Calibri"/>
              <a:ea typeface="Calibri" panose="020F0502020204030204" pitchFamily="34" charset="0"/>
              <a:cs typeface="Calibri"/>
            </a:endParaRPr>
          </a:p>
          <a:p>
            <a:pPr marL="1028065" lvl="1" indent="-342900">
              <a:lnSpc>
                <a:spcPct val="107000"/>
              </a:lnSpc>
              <a:buFont typeface="Arial" panose="020B0604020202020204" pitchFamily="34" charset="0"/>
              <a:buChar char="•"/>
              <a:tabLst>
                <a:tab pos="457200" algn="l"/>
              </a:tabLst>
            </a:pPr>
            <a:r>
              <a:rPr lang="en-US" sz="1800" i="1" kern="100">
                <a:solidFill>
                  <a:srgbClr val="FF0000"/>
                </a:solidFill>
                <a:effectLst/>
                <a:latin typeface="Calibri"/>
                <a:ea typeface="Calibri" panose="020F0502020204030204" pitchFamily="34" charset="0"/>
                <a:cs typeface="Calibri"/>
              </a:rPr>
              <a:t>Do any of you want to share your experience on using these forms?</a:t>
            </a:r>
            <a:r>
              <a:rPr lang="en-US" i="1" kern="100">
                <a:solidFill>
                  <a:srgbClr val="FF0000"/>
                </a:solidFill>
                <a:latin typeface="Calibri"/>
                <a:ea typeface="Calibri" panose="020F0502020204030204" pitchFamily="34" charset="0"/>
                <a:cs typeface="Calibri"/>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1028065" lvl="1" indent="-342900">
              <a:lnSpc>
                <a:spcPct val="107000"/>
              </a:lnSpc>
              <a:spcAft>
                <a:spcPts val="800"/>
              </a:spcAft>
              <a:buFont typeface="Arial" panose="020B0604020202020204" pitchFamily="34" charset="0"/>
              <a:buChar char="•"/>
              <a:tabLst>
                <a:tab pos="457200" algn="l"/>
              </a:tabLst>
            </a:pPr>
            <a:r>
              <a:rPr lang="en-US" sz="1800" i="1" kern="100">
                <a:solidFill>
                  <a:srgbClr val="FF0000"/>
                </a:solidFill>
                <a:effectLst/>
                <a:latin typeface="Calibri"/>
                <a:ea typeface="Calibri" panose="020F0502020204030204" pitchFamily="34" charset="0"/>
                <a:cs typeface="Calibri"/>
              </a:rPr>
              <a:t>If you would like to share any of the membership forms you use with other LEPCs, please send them to SERC support staff and it will be added to the SERC’s LEPC Toolbox.</a:t>
            </a:r>
            <a:r>
              <a:rPr lang="en-US" i="1" kern="100">
                <a:solidFill>
                  <a:srgbClr val="FF0000"/>
                </a:solidFill>
                <a:latin typeface="Calibri"/>
                <a:ea typeface="Calibri" panose="020F0502020204030204" pitchFamily="34" charset="0"/>
                <a:cs typeface="Calibri"/>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371509" rtl="0" eaLnBrk="1" fontAlgn="auto" latinLnBrk="0" hangingPunct="1">
              <a:lnSpc>
                <a:spcPct val="107000"/>
              </a:lnSpc>
              <a:spcBef>
                <a:spcPts val="0"/>
              </a:spcBef>
              <a:spcAft>
                <a:spcPts val="800"/>
              </a:spcAft>
              <a:buClrTx/>
              <a:buSzTx/>
              <a:buFontTx/>
              <a:buNone/>
              <a:tabLst/>
              <a:defRPr/>
            </a:pPr>
            <a:endParaRPr lang="en-US" sz="1800" i="1" kern="1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10"/>
          </p:nvPr>
        </p:nvSpPr>
        <p:spPr/>
        <p:txBody>
          <a:bodyPr/>
          <a:lstStyle/>
          <a:p>
            <a:fld id="{9BF180D7-54DB-4F7F-AE75-6A189328228B}" type="slidenum">
              <a:rPr kumimoji="1" lang="ja-JP" altLang="en-US" smtClean="0"/>
              <a:t>8</a:t>
            </a:fld>
            <a:endParaRPr kumimoji="1" lang="ja-JP" altLang="en-US"/>
          </a:p>
        </p:txBody>
      </p:sp>
    </p:spTree>
    <p:extLst>
      <p:ext uri="{BB962C8B-B14F-4D97-AF65-F5344CB8AC3E}">
        <p14:creationId xmlns:p14="http://schemas.microsoft.com/office/powerpoint/2010/main" val="1055663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Here are a few of the common Membership challenges that we noticed for our LEPCs in Washington State. </a:t>
            </a:r>
          </a:p>
          <a:p>
            <a:pPr marL="0" marR="0">
              <a:lnSpc>
                <a:spcPct val="107000"/>
              </a:lnSpc>
              <a:spcBef>
                <a:spcPts val="0"/>
              </a:spcBef>
              <a:spcAft>
                <a:spcPts val="800"/>
              </a:spcAft>
            </a:pP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In the LEPC member rosters SERC staff recently collected, there was one group that LEPC membership lacked. This was representation from Print and Broadcast Media. LEPCs across the nation also have trouble attracting these members to their organizations. While we don’t have a firm solution to this issue yet, we suggest that LEPCs contact the counties’ Local Emergency Communication Committee. Has any of the LEPCs participating today tried going though these organizations? </a:t>
            </a:r>
          </a:p>
          <a:p>
            <a:pPr marL="0" marR="0">
              <a:lnSpc>
                <a:spcPct val="107000"/>
              </a:lnSpc>
              <a:spcBef>
                <a:spcPts val="0"/>
              </a:spcBef>
              <a:spcAft>
                <a:spcPts val="800"/>
              </a:spcAft>
            </a:pP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To keep members active, make sure their expectations are clear and they acknowledge them. Try to incorporate an element of interest or maybe incorporate a snack or meal into your meetings or events. </a:t>
            </a:r>
          </a:p>
          <a:p>
            <a:pPr marL="0" marR="0">
              <a:lnSpc>
                <a:spcPct val="107000"/>
              </a:lnSpc>
              <a:spcBef>
                <a:spcPts val="0"/>
              </a:spcBef>
              <a:spcAft>
                <a:spcPts val="800"/>
              </a:spcAft>
            </a:pP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If members or new potential members don’t show up. Make sure to keep documentation that they were invited. If possible, invite a similar organization or ask the SERC for help. </a:t>
            </a:r>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800" i="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1371509"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BF180D7-54DB-4F7F-AE75-6A189328228B}" type="slidenum">
              <a:rPr kumimoji="1" lang="ja-JP" altLang="en-US" smtClean="0"/>
              <a:t>9</a:t>
            </a:fld>
            <a:endParaRPr kumimoji="1" lang="ja-JP" altLang="en-US"/>
          </a:p>
        </p:txBody>
      </p:sp>
    </p:spTree>
    <p:extLst>
      <p:ext uri="{BB962C8B-B14F-4D97-AF65-F5344CB8AC3E}">
        <p14:creationId xmlns:p14="http://schemas.microsoft.com/office/powerpoint/2010/main" val="2104421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581" y="1683285"/>
            <a:ext cx="11657251" cy="3580847"/>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714302" y="5402223"/>
            <a:ext cx="10285810" cy="2483260"/>
          </a:xfrm>
        </p:spPr>
        <p:txBody>
          <a:bodyPr/>
          <a:lstStyle>
            <a:lvl1pPr marL="0" indent="0" algn="ctr">
              <a:buNone/>
              <a:defRPr sz="3600"/>
            </a:lvl1pPr>
            <a:lvl2pPr marL="685709" indent="0" algn="ctr">
              <a:buNone/>
              <a:defRPr sz="3000"/>
            </a:lvl2pPr>
            <a:lvl3pPr marL="1371417" indent="0" algn="ctr">
              <a:buNone/>
              <a:defRPr sz="2700"/>
            </a:lvl3pPr>
            <a:lvl4pPr marL="2057126" indent="0" algn="ctr">
              <a:buNone/>
              <a:defRPr sz="2400"/>
            </a:lvl4pPr>
            <a:lvl5pPr marL="2742834" indent="0" algn="ctr">
              <a:buNone/>
              <a:defRPr sz="2400"/>
            </a:lvl5pPr>
            <a:lvl6pPr marL="3428543" indent="0" algn="ctr">
              <a:buNone/>
              <a:defRPr sz="2400"/>
            </a:lvl6pPr>
            <a:lvl7pPr marL="4114251" indent="0" algn="ctr">
              <a:buNone/>
              <a:defRPr sz="2400"/>
            </a:lvl7pPr>
            <a:lvl8pPr marL="4799960" indent="0" algn="ctr">
              <a:buNone/>
              <a:defRPr sz="2400"/>
            </a:lvl8pPr>
            <a:lvl9pPr marL="5485668"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045868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ofile 3">
    <p:spTree>
      <p:nvGrpSpPr>
        <p:cNvPr id="1" name=""/>
        <p:cNvGrpSpPr/>
        <p:nvPr/>
      </p:nvGrpSpPr>
      <p:grpSpPr>
        <a:xfrm>
          <a:off x="0" y="0"/>
          <a:ext cx="0" cy="0"/>
          <a:chOff x="0" y="0"/>
          <a:chExt cx="0" cy="0"/>
        </a:xfrm>
      </p:grpSpPr>
      <p:sp>
        <p:nvSpPr>
          <p:cNvPr id="6" name="Picture Placeholder 6"/>
          <p:cNvSpPr>
            <a:spLocks noGrp="1"/>
          </p:cNvSpPr>
          <p:nvPr>
            <p:ph type="pic" sz="quarter" idx="13"/>
          </p:nvPr>
        </p:nvSpPr>
        <p:spPr>
          <a:xfrm>
            <a:off x="4" y="3270258"/>
            <a:ext cx="5345287" cy="3743325"/>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Title 1"/>
          <p:cNvSpPr>
            <a:spLocks noGrp="1"/>
          </p:cNvSpPr>
          <p:nvPr>
            <p:ph type="title" hasCustomPrompt="1"/>
          </p:nvPr>
        </p:nvSpPr>
        <p:spPr>
          <a:xfrm>
            <a:off x="6857208" y="3020365"/>
            <a:ext cx="5415801" cy="1141412"/>
          </a:xfrm>
        </p:spPr>
        <p:txBody>
          <a:bodyPr anchor="b"/>
          <a:lstStyle>
            <a:lvl1pPr algn="l">
              <a:defRPr sz="4800">
                <a:solidFill>
                  <a:srgbClr val="44688F"/>
                </a:solidFill>
              </a:defRPr>
            </a:lvl1pPr>
          </a:lstStyle>
          <a:p>
            <a:r>
              <a:rPr kumimoji="1" lang="en-US" altLang="ja-JP"/>
              <a:t>Slide title goes here</a:t>
            </a:r>
            <a:endParaRPr kumimoji="1" lang="ja-JP" altLang="en-US"/>
          </a:p>
        </p:txBody>
      </p:sp>
      <p:sp>
        <p:nvSpPr>
          <p:cNvPr id="11" name="Text Placeholder 5"/>
          <p:cNvSpPr>
            <a:spLocks noGrp="1"/>
          </p:cNvSpPr>
          <p:nvPr>
            <p:ph type="body" sz="quarter" idx="12" hasCustomPrompt="1"/>
          </p:nvPr>
        </p:nvSpPr>
        <p:spPr>
          <a:xfrm>
            <a:off x="6857208" y="5046333"/>
            <a:ext cx="5415801" cy="1968837"/>
          </a:xfrm>
        </p:spPr>
        <p:txBody>
          <a:bodyPr anchor="t" anchorCtr="0">
            <a:normAutofit/>
          </a:bodyPr>
          <a:lstStyle>
            <a:lvl1pPr marL="0" indent="0" algn="just">
              <a:spcBef>
                <a:spcPts val="0"/>
              </a:spcBef>
              <a:buFontTx/>
              <a:buNone/>
              <a:defRPr sz="24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2" name="Text Placeholder 5"/>
          <p:cNvSpPr>
            <a:spLocks noGrp="1"/>
          </p:cNvSpPr>
          <p:nvPr>
            <p:ph type="body" sz="quarter" idx="14" hasCustomPrompt="1"/>
          </p:nvPr>
        </p:nvSpPr>
        <p:spPr>
          <a:xfrm>
            <a:off x="6857208" y="4040317"/>
            <a:ext cx="5415801" cy="701273"/>
          </a:xfrm>
        </p:spPr>
        <p:txBody>
          <a:bodyPr anchor="t">
            <a:normAutofit/>
          </a:bodyPr>
          <a:lstStyle>
            <a:lvl1pPr marL="0" indent="0" algn="just">
              <a:lnSpc>
                <a:spcPct val="130000"/>
              </a:lnSpc>
              <a:spcBef>
                <a:spcPts val="0"/>
              </a:spcBef>
              <a:buFontTx/>
              <a:buNone/>
              <a:defRPr sz="2800">
                <a:solidFill>
                  <a:schemeClr val="tx1"/>
                </a:solidFill>
                <a:latin typeface="Franklin Gothic Book" panose="020B05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7"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9" name="Straight Connector 8"/>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4316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 columns and image">
    <p:spTree>
      <p:nvGrpSpPr>
        <p:cNvPr id="1" name=""/>
        <p:cNvGrpSpPr/>
        <p:nvPr/>
      </p:nvGrpSpPr>
      <p:grpSpPr>
        <a:xfrm>
          <a:off x="0" y="0"/>
          <a:ext cx="0" cy="0"/>
          <a:chOff x="0" y="0"/>
          <a:chExt cx="0" cy="0"/>
        </a:xfrm>
      </p:grpSpPr>
      <p:sp>
        <p:nvSpPr>
          <p:cNvPr id="13" name="Picture Placeholder 6"/>
          <p:cNvSpPr>
            <a:spLocks noGrp="1"/>
          </p:cNvSpPr>
          <p:nvPr>
            <p:ph type="pic" sz="quarter" idx="13"/>
          </p:nvPr>
        </p:nvSpPr>
        <p:spPr>
          <a:xfrm>
            <a:off x="4115853" y="-1"/>
            <a:ext cx="4241367" cy="10285413"/>
          </a:xfrm>
          <a:no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8376272" y="1997249"/>
            <a:ext cx="4287219" cy="1421200"/>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7" name="Text Placeholder 5"/>
          <p:cNvSpPr>
            <a:spLocks noGrp="1"/>
          </p:cNvSpPr>
          <p:nvPr>
            <p:ph type="body" sz="quarter" idx="14" hasCustomPrompt="1"/>
          </p:nvPr>
        </p:nvSpPr>
        <p:spPr>
          <a:xfrm>
            <a:off x="8376272" y="1338020"/>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8" name="Text Placeholder 5"/>
          <p:cNvSpPr>
            <a:spLocks noGrp="1"/>
          </p:cNvSpPr>
          <p:nvPr>
            <p:ph type="body" sz="quarter" idx="15" hasCustomPrompt="1"/>
          </p:nvPr>
        </p:nvSpPr>
        <p:spPr>
          <a:xfrm>
            <a:off x="8376272" y="4731437"/>
            <a:ext cx="4287219" cy="1421200"/>
          </a:xfrm>
        </p:spPr>
        <p:txBody>
          <a:bodyPr anchor="t">
            <a:normAutofit/>
          </a:bodyPr>
          <a:lstStyle>
            <a:lvl1pPr marL="0" indent="0" algn="l">
              <a:spcBef>
                <a:spcPts val="0"/>
              </a:spcBef>
              <a:buFontTx/>
              <a:buNone/>
              <a:defRPr sz="1800">
                <a:solidFill>
                  <a:schemeClr val="tx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Text Placeholder 5"/>
          <p:cNvSpPr>
            <a:spLocks noGrp="1"/>
          </p:cNvSpPr>
          <p:nvPr>
            <p:ph type="body" sz="quarter" idx="16" hasCustomPrompt="1"/>
          </p:nvPr>
        </p:nvSpPr>
        <p:spPr>
          <a:xfrm>
            <a:off x="8376272" y="4072208"/>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10" name="Text Placeholder 5"/>
          <p:cNvSpPr>
            <a:spLocks noGrp="1"/>
          </p:cNvSpPr>
          <p:nvPr>
            <p:ph type="body" sz="quarter" idx="17" hasCustomPrompt="1"/>
          </p:nvPr>
        </p:nvSpPr>
        <p:spPr>
          <a:xfrm>
            <a:off x="8376272" y="7465625"/>
            <a:ext cx="4287219" cy="1421200"/>
          </a:xfrm>
        </p:spPr>
        <p:txBody>
          <a:bodyPr anchor="t">
            <a:normAutofit/>
          </a:bodyPr>
          <a:lstStyle>
            <a:lvl1pPr marL="0" indent="0" algn="l">
              <a:spcBef>
                <a:spcPts val="0"/>
              </a:spcBef>
              <a:buFontTx/>
              <a:buNone/>
              <a:defRPr sz="1800">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1" name="Text Placeholder 5"/>
          <p:cNvSpPr>
            <a:spLocks noGrp="1"/>
          </p:cNvSpPr>
          <p:nvPr>
            <p:ph type="body" sz="quarter" idx="18" hasCustomPrompt="1"/>
          </p:nvPr>
        </p:nvSpPr>
        <p:spPr>
          <a:xfrm>
            <a:off x="8376272" y="6806396"/>
            <a:ext cx="4287219" cy="586241"/>
          </a:xfrm>
        </p:spPr>
        <p:txBody>
          <a:bodyPr anchor="b">
            <a:normAutofit/>
          </a:bodyPr>
          <a:lstStyle>
            <a:lvl1pPr marL="0" indent="0" algn="l">
              <a:lnSpc>
                <a:spcPct val="100000"/>
              </a:lnSpc>
              <a:spcBef>
                <a:spcPts val="0"/>
              </a:spcBef>
              <a:buFontTx/>
              <a:buNone/>
              <a:defRPr sz="2100">
                <a:solidFill>
                  <a:srgbClr val="44688F"/>
                </a:solidFill>
                <a:latin typeface="Franklin Gothic Medium" panose="020B06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Heading goes here</a:t>
            </a:r>
            <a:endParaRPr kumimoji="1" lang="ja-JP" altLang="en-US"/>
          </a:p>
        </p:txBody>
      </p:sp>
      <p:sp>
        <p:nvSpPr>
          <p:cNvPr id="12" name="Title 1"/>
          <p:cNvSpPr>
            <a:spLocks noGrp="1"/>
          </p:cNvSpPr>
          <p:nvPr>
            <p:ph type="title" hasCustomPrompt="1"/>
          </p:nvPr>
        </p:nvSpPr>
        <p:spPr>
          <a:xfrm>
            <a:off x="409840" y="3633533"/>
            <a:ext cx="3393567" cy="3018343"/>
          </a:xfrm>
        </p:spPr>
        <p:txBody>
          <a:bodyPr anchor="ctr">
            <a:noAutofit/>
          </a:bodyPr>
          <a:lstStyle>
            <a:lvl1pPr algn="l">
              <a:defRPr sz="5400">
                <a:solidFill>
                  <a:srgbClr val="44688F"/>
                </a:solidFill>
              </a:defRPr>
            </a:lvl1pPr>
          </a:lstStyle>
          <a:p>
            <a:r>
              <a:rPr kumimoji="1" lang="en-US" altLang="ja-JP"/>
              <a:t>Slide title</a:t>
            </a:r>
            <a:br>
              <a:rPr kumimoji="1" lang="en-US" altLang="ja-JP"/>
            </a:br>
            <a:r>
              <a:rPr kumimoji="1" lang="en-US" altLang="ja-JP"/>
              <a:t>goes here</a:t>
            </a:r>
            <a:endParaRPr kumimoji="1" lang="ja-JP" altLang="en-US"/>
          </a:p>
        </p:txBody>
      </p:sp>
      <p:sp>
        <p:nvSpPr>
          <p:cNvPr id="14"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5" name="Picture 1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743050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chemeClr val="tx1">
              <a:lumMod val="20000"/>
              <a:lumOff val="8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857207" y="2292005"/>
            <a:ext cx="5804816" cy="1141412"/>
          </a:xfrm>
        </p:spPr>
        <p:txBody>
          <a:bodyPr anchor="b"/>
          <a:lstStyle>
            <a:lvl1pPr algn="l">
              <a:defRPr>
                <a:solidFill>
                  <a:schemeClr val="bg1"/>
                </a:solidFill>
              </a:defRPr>
            </a:lvl1pPr>
          </a:lstStyle>
          <a:p>
            <a:r>
              <a:rPr kumimoji="1" lang="en-US" altLang="ja-JP"/>
              <a:t>Slide title goes here</a:t>
            </a:r>
            <a:endParaRPr kumimoji="1" lang="ja-JP" altLang="en-US"/>
          </a:p>
        </p:txBody>
      </p:sp>
      <p:sp>
        <p:nvSpPr>
          <p:cNvPr id="8" name="Text Placeholder 5"/>
          <p:cNvSpPr>
            <a:spLocks noGrp="1"/>
          </p:cNvSpPr>
          <p:nvPr>
            <p:ph type="body" sz="quarter" idx="12" hasCustomPrompt="1"/>
          </p:nvPr>
        </p:nvSpPr>
        <p:spPr>
          <a:xfrm>
            <a:off x="6857208" y="4435587"/>
            <a:ext cx="5415801" cy="2496721"/>
          </a:xfrm>
        </p:spPr>
        <p:txBody>
          <a:bodyPr anchor="t"/>
          <a:lstStyle>
            <a:lvl1pPr marL="0" indent="0" algn="just">
              <a:spcBef>
                <a:spcPts val="0"/>
              </a:spcBef>
              <a:buFontTx/>
              <a:buNone/>
              <a:defRPr>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Text Placeholder 5"/>
          <p:cNvSpPr>
            <a:spLocks noGrp="1"/>
          </p:cNvSpPr>
          <p:nvPr>
            <p:ph type="body" sz="quarter" idx="14" hasCustomPrompt="1"/>
          </p:nvPr>
        </p:nvSpPr>
        <p:spPr>
          <a:xfrm>
            <a:off x="6857207" y="3311957"/>
            <a:ext cx="5804816" cy="701273"/>
          </a:xfrm>
        </p:spPr>
        <p:txBody>
          <a:bodyPr anchor="t">
            <a:normAutofit/>
          </a:bodyPr>
          <a:lstStyle>
            <a:lvl1pPr marL="0" indent="0" algn="just">
              <a:lnSpc>
                <a:spcPct val="130000"/>
              </a:lnSpc>
              <a:spcBef>
                <a:spcPts val="0"/>
              </a:spcBef>
              <a:buFontTx/>
              <a:buNone/>
              <a:defRPr sz="2100">
                <a:solidFill>
                  <a:schemeClr val="bg2"/>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b">
            <a:normAutofit/>
          </a:bodyPr>
          <a:lstStyle>
            <a:lvl1pPr marL="214303" indent="-214303" algn="just">
              <a:spcBef>
                <a:spcPts val="0"/>
              </a:spcBef>
              <a:buFont typeface="Wingdings" panose="05000000000000000000" pitchFamily="2" charset="2"/>
              <a:buChar char="l"/>
              <a:defRPr sz="1050">
                <a:solidFill>
                  <a:schemeClr val="bg2"/>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1566712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images and texts">
    <p:spTree>
      <p:nvGrpSpPr>
        <p:cNvPr id="1" name=""/>
        <p:cNvGrpSpPr/>
        <p:nvPr/>
      </p:nvGrpSpPr>
      <p:grpSpPr>
        <a:xfrm>
          <a:off x="0" y="0"/>
          <a:ext cx="0" cy="0"/>
          <a:chOff x="0" y="0"/>
          <a:chExt cx="0" cy="0"/>
        </a:xfrm>
      </p:grpSpPr>
      <p:sp>
        <p:nvSpPr>
          <p:cNvPr id="15" name="Title 1"/>
          <p:cNvSpPr>
            <a:spLocks noGrp="1"/>
          </p:cNvSpPr>
          <p:nvPr>
            <p:ph type="title" hasCustomPrompt="1"/>
          </p:nvPr>
        </p:nvSpPr>
        <p:spPr>
          <a:xfrm>
            <a:off x="1052391" y="3633543"/>
            <a:ext cx="3393567" cy="3018343"/>
          </a:xfrm>
        </p:spPr>
        <p:txBody>
          <a:bodyPr anchor="ctr">
            <a:noAutofit/>
          </a:bodyPr>
          <a:lstStyle>
            <a:lvl1pPr algn="l">
              <a:defRPr sz="5400"/>
            </a:lvl1pPr>
          </a:lstStyle>
          <a:p>
            <a:r>
              <a:rPr kumimoji="1" lang="en-US" altLang="ja-JP"/>
              <a:t>Slide title</a:t>
            </a:r>
            <a:br>
              <a:rPr kumimoji="1" lang="en-US" altLang="ja-JP"/>
            </a:br>
            <a:r>
              <a:rPr kumimoji="1" lang="en-US" altLang="ja-JP"/>
              <a:t>goes here</a:t>
            </a:r>
            <a:endParaRPr kumimoji="1" lang="ja-JP" altLang="en-US"/>
          </a:p>
        </p:txBody>
      </p:sp>
      <p:sp>
        <p:nvSpPr>
          <p:cNvPr id="16" name="Rectangle 15"/>
          <p:cNvSpPr/>
          <p:nvPr userDrawn="1"/>
        </p:nvSpPr>
        <p:spPr>
          <a:xfrm>
            <a:off x="8773310" y="-1588"/>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17" name="Picture Placeholder 6"/>
          <p:cNvSpPr>
            <a:spLocks noGrp="1"/>
          </p:cNvSpPr>
          <p:nvPr>
            <p:ph type="pic" sz="quarter" idx="13"/>
          </p:nvPr>
        </p:nvSpPr>
        <p:spPr>
          <a:xfrm>
            <a:off x="4885759" y="0"/>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8" name="Picture Placeholder 6"/>
          <p:cNvSpPr>
            <a:spLocks noGrp="1"/>
          </p:cNvSpPr>
          <p:nvPr>
            <p:ph type="pic" sz="quarter" idx="14"/>
          </p:nvPr>
        </p:nvSpPr>
        <p:spPr>
          <a:xfrm>
            <a:off x="8774472" y="5141515"/>
            <a:ext cx="3887550" cy="5141914"/>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9" name="Rectangle 18"/>
          <p:cNvSpPr/>
          <p:nvPr userDrawn="1"/>
        </p:nvSpPr>
        <p:spPr>
          <a:xfrm>
            <a:off x="4885760" y="5141920"/>
            <a:ext cx="3888713" cy="5143501"/>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ja-JP" altLang="en-US" sz="1350"/>
          </a:p>
        </p:txBody>
      </p:sp>
      <p:sp>
        <p:nvSpPr>
          <p:cNvPr id="22" name="Text Placeholder 5"/>
          <p:cNvSpPr>
            <a:spLocks noGrp="1"/>
          </p:cNvSpPr>
          <p:nvPr>
            <p:ph type="body" sz="quarter" idx="12" hasCustomPrompt="1"/>
          </p:nvPr>
        </p:nvSpPr>
        <p:spPr>
          <a:xfrm>
            <a:off x="9371519" y="1973417"/>
            <a:ext cx="2749915" cy="2007738"/>
          </a:xfrm>
        </p:spPr>
        <p:txBody>
          <a:bodyPr anchor="t"/>
          <a:lstStyle>
            <a:lvl1pPr marL="0" indent="0" algn="l">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3" name="Text Placeholder 5"/>
          <p:cNvSpPr>
            <a:spLocks noGrp="1"/>
          </p:cNvSpPr>
          <p:nvPr>
            <p:ph type="body" sz="quarter" idx="15" hasCustomPrompt="1"/>
          </p:nvPr>
        </p:nvSpPr>
        <p:spPr>
          <a:xfrm>
            <a:off x="9371519" y="1314188"/>
            <a:ext cx="2749915" cy="586241"/>
          </a:xfrm>
        </p:spPr>
        <p:txBody>
          <a:bodyPr anchor="b">
            <a:normAutofit/>
          </a:bodyPr>
          <a:lstStyle>
            <a:lvl1pPr marL="0" indent="0" algn="l">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Caption goes here</a:t>
            </a:r>
            <a:endParaRPr kumimoji="1" lang="ja-JP" altLang="en-US"/>
          </a:p>
        </p:txBody>
      </p:sp>
      <p:sp>
        <p:nvSpPr>
          <p:cNvPr id="26" name="Text Placeholder 5"/>
          <p:cNvSpPr>
            <a:spLocks noGrp="1"/>
          </p:cNvSpPr>
          <p:nvPr>
            <p:ph type="body" sz="quarter" idx="16" hasCustomPrompt="1"/>
          </p:nvPr>
        </p:nvSpPr>
        <p:spPr>
          <a:xfrm>
            <a:off x="5476261" y="7014529"/>
            <a:ext cx="2749915" cy="2007738"/>
          </a:xfrm>
        </p:spPr>
        <p:txBody>
          <a:bodyPr anchor="t"/>
          <a:lstStyle>
            <a:lvl1pPr marL="0" indent="0" algn="r">
              <a:spcBef>
                <a:spcPts val="0"/>
              </a:spcBef>
              <a:buFontTx/>
              <a:buNone/>
              <a:defRPr>
                <a:solidFill>
                  <a:schemeClr val="bg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7" name="Text Placeholder 5"/>
          <p:cNvSpPr>
            <a:spLocks noGrp="1"/>
          </p:cNvSpPr>
          <p:nvPr>
            <p:ph type="body" sz="quarter" idx="17" hasCustomPrompt="1"/>
          </p:nvPr>
        </p:nvSpPr>
        <p:spPr>
          <a:xfrm>
            <a:off x="5476261" y="6355300"/>
            <a:ext cx="2749915" cy="586241"/>
          </a:xfrm>
        </p:spPr>
        <p:txBody>
          <a:bodyPr anchor="b">
            <a:normAutofit/>
          </a:bodyPr>
          <a:lstStyle>
            <a:lvl1pPr marL="0" indent="0" algn="r">
              <a:lnSpc>
                <a:spcPct val="100000"/>
              </a:lnSpc>
              <a:spcBef>
                <a:spcPts val="0"/>
              </a:spcBef>
              <a:buFontTx/>
              <a:buNone/>
              <a:defRPr sz="2100">
                <a:solidFill>
                  <a:schemeClr val="bg1"/>
                </a:solidFill>
                <a:latin typeface="Roboto" panose="02000000000000000000" pitchFamily="2"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Caption goes here</a:t>
            </a:r>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spTree>
    <p:extLst>
      <p:ext uri="{BB962C8B-B14F-4D97-AF65-F5344CB8AC3E}">
        <p14:creationId xmlns:p14="http://schemas.microsoft.com/office/powerpoint/2010/main" val="3561427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4 images and tex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6857208" y="-1"/>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0" name="Picture Placeholder 6"/>
          <p:cNvSpPr>
            <a:spLocks noGrp="1"/>
          </p:cNvSpPr>
          <p:nvPr>
            <p:ph type="pic" sz="quarter" idx="15"/>
          </p:nvPr>
        </p:nvSpPr>
        <p:spPr>
          <a:xfrm>
            <a:off x="6857206" y="4232332"/>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2" name="Picture Placeholder 6"/>
          <p:cNvSpPr>
            <a:spLocks noGrp="1"/>
          </p:cNvSpPr>
          <p:nvPr>
            <p:ph type="pic" sz="quarter" idx="16"/>
          </p:nvPr>
        </p:nvSpPr>
        <p:spPr>
          <a:xfrm>
            <a:off x="9800353" y="8"/>
            <a:ext cx="2861669" cy="6053089"/>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3" name="Picture Placeholder 6"/>
          <p:cNvSpPr>
            <a:spLocks noGrp="1"/>
          </p:cNvSpPr>
          <p:nvPr>
            <p:ph type="pic" sz="quarter" idx="17"/>
          </p:nvPr>
        </p:nvSpPr>
        <p:spPr>
          <a:xfrm>
            <a:off x="9800353" y="6151570"/>
            <a:ext cx="2861669" cy="4133851"/>
          </a:xfrm>
          <a:solidFill>
            <a:schemeClr val="accent5">
              <a:lumMod val="40000"/>
              <a:lumOff val="60000"/>
            </a:scheme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14" name="Title 1"/>
          <p:cNvSpPr>
            <a:spLocks noGrp="1"/>
          </p:cNvSpPr>
          <p:nvPr>
            <p:ph type="title" hasCustomPrompt="1"/>
          </p:nvPr>
        </p:nvSpPr>
        <p:spPr>
          <a:xfrm>
            <a:off x="1052394" y="1398589"/>
            <a:ext cx="4767391" cy="3648420"/>
          </a:xfrm>
        </p:spPr>
        <p:txBody>
          <a:bodyPr anchor="b"/>
          <a:lstStyle>
            <a:lvl1pPr algn="l">
              <a:defRPr sz="5400">
                <a:solidFill>
                  <a:srgbClr val="44688F"/>
                </a:solidFill>
              </a:defRPr>
            </a:lvl1pPr>
          </a:lstStyle>
          <a:p>
            <a:r>
              <a:rPr kumimoji="1" lang="en-US" altLang="ja-JP"/>
              <a:t>Slide title</a:t>
            </a:r>
            <a:br>
              <a:rPr kumimoji="1" lang="en-US" altLang="ja-JP"/>
            </a:br>
            <a:r>
              <a:rPr kumimoji="1" lang="en-US" altLang="ja-JP"/>
              <a:t>goes here</a:t>
            </a:r>
            <a:endParaRPr kumimoji="1" lang="ja-JP" altLang="en-US"/>
          </a:p>
        </p:txBody>
      </p:sp>
      <p:sp>
        <p:nvSpPr>
          <p:cNvPr id="16" name="Text Placeholder 5"/>
          <p:cNvSpPr>
            <a:spLocks noGrp="1"/>
          </p:cNvSpPr>
          <p:nvPr>
            <p:ph type="body" sz="quarter" idx="12" hasCustomPrompt="1"/>
          </p:nvPr>
        </p:nvSpPr>
        <p:spPr>
          <a:xfrm>
            <a:off x="1066681" y="5360988"/>
            <a:ext cx="4767391" cy="3022600"/>
          </a:xfrm>
        </p:spPr>
        <p:txBody>
          <a:bodyPr anchor="t"/>
          <a:lstStyle>
            <a:lvl1pPr marL="342884" indent="-342884" algn="just">
              <a:spcBef>
                <a:spcPts val="0"/>
              </a:spcBef>
              <a:buFont typeface="Wingdings" panose="05000000000000000000" pitchFamily="2" charset="2"/>
              <a:buChar char="§"/>
              <a:defRPr>
                <a:solidFill>
                  <a:schemeClr val="tx1"/>
                </a:solidFill>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9"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a:p>
        </p:txBody>
      </p:sp>
    </p:spTree>
    <p:extLst>
      <p:ext uri="{BB962C8B-B14F-4D97-AF65-F5344CB8AC3E}">
        <p14:creationId xmlns:p14="http://schemas.microsoft.com/office/powerpoint/2010/main" val="39431684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5x2">
    <p:spTree>
      <p:nvGrpSpPr>
        <p:cNvPr id="1" name=""/>
        <p:cNvGrpSpPr/>
        <p:nvPr/>
      </p:nvGrpSpPr>
      <p:grpSpPr>
        <a:xfrm>
          <a:off x="0" y="0"/>
          <a:ext cx="0" cy="0"/>
          <a:chOff x="0" y="0"/>
          <a:chExt cx="0" cy="0"/>
        </a:xfrm>
      </p:grpSpPr>
      <p:sp>
        <p:nvSpPr>
          <p:cNvPr id="5" name="Rectangle 4"/>
          <p:cNvSpPr/>
          <p:nvPr userDrawn="1"/>
        </p:nvSpPr>
        <p:spPr>
          <a:xfrm>
            <a:off x="6857206" y="3270250"/>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6" name="Rectangle 5"/>
          <p:cNvSpPr/>
          <p:nvPr userDrawn="1"/>
        </p:nvSpPr>
        <p:spPr>
          <a:xfrm>
            <a:off x="6857206" y="4201809"/>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7" name="Rectangle 6"/>
          <p:cNvSpPr/>
          <p:nvPr userDrawn="1"/>
        </p:nvSpPr>
        <p:spPr>
          <a:xfrm>
            <a:off x="6857206" y="5133368"/>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8" name="Rectangle 7"/>
          <p:cNvSpPr/>
          <p:nvPr userDrawn="1"/>
        </p:nvSpPr>
        <p:spPr>
          <a:xfrm>
            <a:off x="6857206" y="6064927"/>
            <a:ext cx="5804817" cy="936000"/>
          </a:xfrm>
          <a:prstGeom prst="rect">
            <a:avLst/>
          </a:prstGeom>
          <a:solidFill>
            <a:srgbClr val="44688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9" name="Rectangle 8"/>
          <p:cNvSpPr/>
          <p:nvPr userDrawn="1"/>
        </p:nvSpPr>
        <p:spPr>
          <a:xfrm>
            <a:off x="6857206" y="6996486"/>
            <a:ext cx="5804817" cy="93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0" name="Rectangle 9"/>
          <p:cNvSpPr/>
          <p:nvPr userDrawn="1"/>
        </p:nvSpPr>
        <p:spPr>
          <a:xfrm>
            <a:off x="4885761" y="2338691"/>
            <a:ext cx="1971446" cy="936000"/>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1" name="Rectangle 10"/>
          <p:cNvSpPr/>
          <p:nvPr userDrawn="1"/>
        </p:nvSpPr>
        <p:spPr>
          <a:xfrm>
            <a:off x="6857207" y="2338691"/>
            <a:ext cx="5804816" cy="936000"/>
          </a:xfrm>
          <a:prstGeom prst="rect">
            <a:avLst/>
          </a:prstGeom>
          <a:solidFill>
            <a:srgbClr val="8DAA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2" name="Rectangle 11"/>
          <p:cNvSpPr/>
          <p:nvPr userDrawn="1"/>
        </p:nvSpPr>
        <p:spPr>
          <a:xfrm>
            <a:off x="4885761" y="3270250"/>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3" name="Rectangle 12"/>
          <p:cNvSpPr/>
          <p:nvPr userDrawn="1"/>
        </p:nvSpPr>
        <p:spPr>
          <a:xfrm>
            <a:off x="4885761" y="4201809"/>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4" name="Rectangle 13"/>
          <p:cNvSpPr/>
          <p:nvPr userDrawn="1"/>
        </p:nvSpPr>
        <p:spPr>
          <a:xfrm>
            <a:off x="4885761" y="5133368"/>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5" name="Rectangle 14"/>
          <p:cNvSpPr/>
          <p:nvPr userDrawn="1"/>
        </p:nvSpPr>
        <p:spPr>
          <a:xfrm>
            <a:off x="4885761" y="6064927"/>
            <a:ext cx="1971447" cy="936000"/>
          </a:xfrm>
          <a:prstGeom prst="rect">
            <a:avLst/>
          </a:prstGeom>
          <a:solidFill>
            <a:srgbClr val="44688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6" name="Rectangle 15"/>
          <p:cNvSpPr/>
          <p:nvPr userDrawn="1"/>
        </p:nvSpPr>
        <p:spPr>
          <a:xfrm>
            <a:off x="4885761" y="6996486"/>
            <a:ext cx="1971447" cy="93600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ja-JP" altLang="en-US" sz="1350"/>
          </a:p>
        </p:txBody>
      </p:sp>
      <p:sp>
        <p:nvSpPr>
          <p:cNvPr id="18" name="Text Placeholder 5"/>
          <p:cNvSpPr>
            <a:spLocks noGrp="1"/>
          </p:cNvSpPr>
          <p:nvPr>
            <p:ph type="body" sz="quarter" idx="22" hasCustomPrompt="1"/>
          </p:nvPr>
        </p:nvSpPr>
        <p:spPr>
          <a:xfrm>
            <a:off x="4993554" y="2521982"/>
            <a:ext cx="1755861"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19" name="Text Placeholder 5"/>
          <p:cNvSpPr>
            <a:spLocks noGrp="1"/>
          </p:cNvSpPr>
          <p:nvPr>
            <p:ph type="body" sz="quarter" idx="23" hasCustomPrompt="1"/>
          </p:nvPr>
        </p:nvSpPr>
        <p:spPr>
          <a:xfrm>
            <a:off x="7067164"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0" name="Text Placeholder 5"/>
          <p:cNvSpPr>
            <a:spLocks noGrp="1"/>
          </p:cNvSpPr>
          <p:nvPr>
            <p:ph type="body" sz="quarter" idx="24" hasCustomPrompt="1"/>
          </p:nvPr>
        </p:nvSpPr>
        <p:spPr>
          <a:xfrm>
            <a:off x="9820871" y="2519762"/>
            <a:ext cx="2631193" cy="569418"/>
          </a:xfrm>
        </p:spPr>
        <p:txBody>
          <a:bodyPr anchor="ctr">
            <a:normAutofit/>
          </a:bodyPr>
          <a:lstStyle>
            <a:lvl1pPr marL="0" indent="0" algn="ctr">
              <a:lnSpc>
                <a:spcPct val="100000"/>
              </a:lnSpc>
              <a:spcBef>
                <a:spcPts val="0"/>
              </a:spcBef>
              <a:buFontTx/>
              <a:buNone/>
              <a:defRPr sz="1800" i="0">
                <a:solidFill>
                  <a:schemeClr val="bg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1" name="Text Placeholder 5"/>
          <p:cNvSpPr>
            <a:spLocks noGrp="1"/>
          </p:cNvSpPr>
          <p:nvPr>
            <p:ph type="body" sz="quarter" idx="25" hasCustomPrompt="1"/>
          </p:nvPr>
        </p:nvSpPr>
        <p:spPr>
          <a:xfrm>
            <a:off x="4993554" y="3453541"/>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2" name="Text Placeholder 5"/>
          <p:cNvSpPr>
            <a:spLocks noGrp="1"/>
          </p:cNvSpPr>
          <p:nvPr>
            <p:ph type="body" sz="quarter" idx="26" hasCustomPrompt="1"/>
          </p:nvPr>
        </p:nvSpPr>
        <p:spPr>
          <a:xfrm>
            <a:off x="4993554" y="4385100"/>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3" name="Text Placeholder 5"/>
          <p:cNvSpPr>
            <a:spLocks noGrp="1"/>
          </p:cNvSpPr>
          <p:nvPr>
            <p:ph type="body" sz="quarter" idx="27" hasCustomPrompt="1"/>
          </p:nvPr>
        </p:nvSpPr>
        <p:spPr>
          <a:xfrm>
            <a:off x="4993554" y="5316659"/>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4" name="Text Placeholder 5"/>
          <p:cNvSpPr>
            <a:spLocks noGrp="1"/>
          </p:cNvSpPr>
          <p:nvPr>
            <p:ph type="body" sz="quarter" idx="28" hasCustomPrompt="1"/>
          </p:nvPr>
        </p:nvSpPr>
        <p:spPr>
          <a:xfrm>
            <a:off x="4993554" y="6248218"/>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5" name="Text Placeholder 5"/>
          <p:cNvSpPr>
            <a:spLocks noGrp="1"/>
          </p:cNvSpPr>
          <p:nvPr>
            <p:ph type="body" sz="quarter" idx="29" hasCustomPrompt="1"/>
          </p:nvPr>
        </p:nvSpPr>
        <p:spPr>
          <a:xfrm>
            <a:off x="4993554" y="7179777"/>
            <a:ext cx="1755861" cy="569418"/>
          </a:xfrm>
        </p:spPr>
        <p:txBody>
          <a:bodyPr anchor="ctr">
            <a:normAutofit/>
          </a:bodyPr>
          <a:lstStyle>
            <a:lvl1pPr marL="0" indent="0" algn="ctr">
              <a:lnSpc>
                <a:spcPct val="100000"/>
              </a:lnSpc>
              <a:spcBef>
                <a:spcPts val="0"/>
              </a:spcBef>
              <a:buFontTx/>
              <a:buNone/>
              <a:defRPr sz="1500" i="0">
                <a:solidFill>
                  <a:schemeClr val="tx1"/>
                </a:solidFill>
                <a:latin typeface="+mj-lt"/>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Word</a:t>
            </a:r>
            <a:endParaRPr kumimoji="1" lang="ja-JP" altLang="en-US"/>
          </a:p>
        </p:txBody>
      </p:sp>
      <p:sp>
        <p:nvSpPr>
          <p:cNvPr id="26" name="Text Placeholder 5"/>
          <p:cNvSpPr>
            <a:spLocks noGrp="1"/>
          </p:cNvSpPr>
          <p:nvPr>
            <p:ph type="body" sz="quarter" idx="30" hasCustomPrompt="1"/>
          </p:nvPr>
        </p:nvSpPr>
        <p:spPr>
          <a:xfrm>
            <a:off x="7073658"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7" name="Text Placeholder 5"/>
          <p:cNvSpPr>
            <a:spLocks noGrp="1"/>
          </p:cNvSpPr>
          <p:nvPr>
            <p:ph type="body" sz="quarter" idx="31" hasCustomPrompt="1"/>
          </p:nvPr>
        </p:nvSpPr>
        <p:spPr>
          <a:xfrm>
            <a:off x="7073658"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8" name="Text Placeholder 5"/>
          <p:cNvSpPr>
            <a:spLocks noGrp="1"/>
          </p:cNvSpPr>
          <p:nvPr>
            <p:ph type="body" sz="quarter" idx="32" hasCustomPrompt="1"/>
          </p:nvPr>
        </p:nvSpPr>
        <p:spPr>
          <a:xfrm>
            <a:off x="7073658"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29" name="Text Placeholder 5"/>
          <p:cNvSpPr>
            <a:spLocks noGrp="1"/>
          </p:cNvSpPr>
          <p:nvPr>
            <p:ph type="body" sz="quarter" idx="33" hasCustomPrompt="1"/>
          </p:nvPr>
        </p:nvSpPr>
        <p:spPr>
          <a:xfrm>
            <a:off x="7073658"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0" name="Text Placeholder 5"/>
          <p:cNvSpPr>
            <a:spLocks noGrp="1"/>
          </p:cNvSpPr>
          <p:nvPr>
            <p:ph type="body" sz="quarter" idx="34" hasCustomPrompt="1"/>
          </p:nvPr>
        </p:nvSpPr>
        <p:spPr>
          <a:xfrm>
            <a:off x="7073658"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1" name="Text Placeholder 5"/>
          <p:cNvSpPr>
            <a:spLocks noGrp="1"/>
          </p:cNvSpPr>
          <p:nvPr>
            <p:ph type="body" sz="quarter" idx="35" hasCustomPrompt="1"/>
          </p:nvPr>
        </p:nvSpPr>
        <p:spPr>
          <a:xfrm>
            <a:off x="9810481" y="3449437"/>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2" name="Text Placeholder 5"/>
          <p:cNvSpPr>
            <a:spLocks noGrp="1"/>
          </p:cNvSpPr>
          <p:nvPr>
            <p:ph type="body" sz="quarter" idx="36" hasCustomPrompt="1"/>
          </p:nvPr>
        </p:nvSpPr>
        <p:spPr>
          <a:xfrm>
            <a:off x="9810481" y="4376555"/>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3" name="Text Placeholder 5"/>
          <p:cNvSpPr>
            <a:spLocks noGrp="1"/>
          </p:cNvSpPr>
          <p:nvPr>
            <p:ph type="body" sz="quarter" idx="37" hasCustomPrompt="1"/>
          </p:nvPr>
        </p:nvSpPr>
        <p:spPr>
          <a:xfrm>
            <a:off x="9810481" y="533068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4" name="Text Placeholder 5"/>
          <p:cNvSpPr>
            <a:spLocks noGrp="1"/>
          </p:cNvSpPr>
          <p:nvPr>
            <p:ph type="body" sz="quarter" idx="38" hasCustomPrompt="1"/>
          </p:nvPr>
        </p:nvSpPr>
        <p:spPr>
          <a:xfrm>
            <a:off x="9810481" y="6259970"/>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35" name="Text Placeholder 5"/>
          <p:cNvSpPr>
            <a:spLocks noGrp="1"/>
          </p:cNvSpPr>
          <p:nvPr>
            <p:ph type="body" sz="quarter" idx="39" hasCustomPrompt="1"/>
          </p:nvPr>
        </p:nvSpPr>
        <p:spPr>
          <a:xfrm>
            <a:off x="9810481" y="7188992"/>
            <a:ext cx="2626958" cy="542247"/>
          </a:xfrm>
        </p:spPr>
        <p:txBody>
          <a:bodyPr anchor="ctr">
            <a:no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40" name="Straight Connector 39"/>
          <p:cNvCxnSpPr/>
          <p:nvPr userDrawn="1"/>
        </p:nvCxnSpPr>
        <p:spPr>
          <a:xfrm>
            <a:off x="1138110" y="5141913"/>
            <a:ext cx="374765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41" name="Title 1"/>
          <p:cNvSpPr>
            <a:spLocks noGrp="1"/>
          </p:cNvSpPr>
          <p:nvPr>
            <p:ph type="title" hasCustomPrompt="1"/>
          </p:nvPr>
        </p:nvSpPr>
        <p:spPr>
          <a:xfrm>
            <a:off x="1052392" y="1398589"/>
            <a:ext cx="3288476" cy="3648420"/>
          </a:xfrm>
        </p:spPr>
        <p:txBody>
          <a:bodyPr anchor="b"/>
          <a:lstStyle>
            <a:lvl1pPr algn="l">
              <a:defRPr sz="5400"/>
            </a:lvl1pPr>
          </a:lstStyle>
          <a:p>
            <a:r>
              <a:rPr kumimoji="1" lang="en-US" altLang="ja-JP"/>
              <a:t>Slide title</a:t>
            </a:r>
            <a:br>
              <a:rPr kumimoji="1" lang="en-US" altLang="ja-JP"/>
            </a:br>
            <a:r>
              <a:rPr kumimoji="1" lang="en-US" altLang="ja-JP"/>
              <a:t>goes here</a:t>
            </a:r>
            <a:endParaRPr kumimoji="1" lang="ja-JP" altLang="en-US"/>
          </a:p>
        </p:txBody>
      </p:sp>
      <p:sp>
        <p:nvSpPr>
          <p:cNvPr id="42" name="Text Placeholder 5"/>
          <p:cNvSpPr>
            <a:spLocks noGrp="1"/>
          </p:cNvSpPr>
          <p:nvPr>
            <p:ph type="body" sz="quarter" idx="12" hasCustomPrompt="1"/>
          </p:nvPr>
        </p:nvSpPr>
        <p:spPr>
          <a:xfrm>
            <a:off x="1066677" y="5360988"/>
            <a:ext cx="3276221" cy="3022600"/>
          </a:xfrm>
        </p:spPr>
        <p:txBody>
          <a:bodyPr anchor="t"/>
          <a:lstStyle>
            <a:lvl1pPr marL="342884" indent="-342884" algn="l">
              <a:spcBef>
                <a:spcPts val="0"/>
              </a:spcBef>
              <a:buFont typeface="Wingdings" panose="05000000000000000000" pitchFamily="2" charset="2"/>
              <a:buChar char="§"/>
              <a:defRPr sz="3200" baseline="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endParaRPr kumimoji="1" lang="ja-JP" altLang="en-US"/>
          </a:p>
        </p:txBody>
      </p:sp>
      <p:sp>
        <p:nvSpPr>
          <p:cNvPr id="36"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37" name="Picture 3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38" name="Straight Connector 3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2618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73201E-BAD4-4887-93F2-D695096208A5}" type="slidenum">
              <a:rPr lang="en-US" smtClean="0"/>
              <a:pPr/>
              <a:t>‹#›</a:t>
            </a:fld>
            <a:endParaRPr lang="en-US"/>
          </a:p>
        </p:txBody>
      </p:sp>
    </p:spTree>
    <p:extLst>
      <p:ext uri="{BB962C8B-B14F-4D97-AF65-F5344CB8AC3E}">
        <p14:creationId xmlns:p14="http://schemas.microsoft.com/office/powerpoint/2010/main" val="3899058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685131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724" y="2564214"/>
            <a:ext cx="11828681" cy="4278445"/>
          </a:xfrm>
        </p:spPr>
        <p:txBody>
          <a:bodyPr anchor="b">
            <a:normAutofit/>
          </a:bodyPr>
          <a:lstStyle>
            <a:lvl1pPr>
              <a:defRPr sz="5400"/>
            </a:lvl1pPr>
          </a:lstStyle>
          <a:p>
            <a:r>
              <a:rPr lang="en-US"/>
              <a:t>Click to edit Master title style</a:t>
            </a:r>
          </a:p>
        </p:txBody>
      </p:sp>
      <p:sp>
        <p:nvSpPr>
          <p:cNvPr id="3" name="Text Placeholder 2"/>
          <p:cNvSpPr>
            <a:spLocks noGrp="1"/>
          </p:cNvSpPr>
          <p:nvPr>
            <p:ph type="body" idx="1"/>
          </p:nvPr>
        </p:nvSpPr>
        <p:spPr>
          <a:xfrm>
            <a:off x="935724" y="6883135"/>
            <a:ext cx="11828681" cy="2249933"/>
          </a:xfrm>
        </p:spPr>
        <p:txBody>
          <a:bodyPr/>
          <a:lstStyle>
            <a:lvl1pPr marL="0" indent="0" algn="ctr">
              <a:buNone/>
              <a:defRPr sz="3600">
                <a:solidFill>
                  <a:schemeClr val="tx1"/>
                </a:solidFill>
              </a:defRPr>
            </a:lvl1pPr>
            <a:lvl2pPr marL="685709" indent="0">
              <a:buNone/>
              <a:defRPr sz="3000">
                <a:solidFill>
                  <a:schemeClr val="tx1">
                    <a:tint val="75000"/>
                  </a:schemeClr>
                </a:solidFill>
              </a:defRPr>
            </a:lvl2pPr>
            <a:lvl3pPr marL="1371417" indent="0">
              <a:buNone/>
              <a:defRPr sz="2700">
                <a:solidFill>
                  <a:schemeClr val="tx1">
                    <a:tint val="75000"/>
                  </a:schemeClr>
                </a:solidFill>
              </a:defRPr>
            </a:lvl3pPr>
            <a:lvl4pPr marL="2057126" indent="0">
              <a:buNone/>
              <a:defRPr sz="2400">
                <a:solidFill>
                  <a:schemeClr val="tx1">
                    <a:tint val="75000"/>
                  </a:schemeClr>
                </a:solidFill>
              </a:defRPr>
            </a:lvl4pPr>
            <a:lvl5pPr marL="2742834" indent="0">
              <a:buNone/>
              <a:defRPr sz="2400">
                <a:solidFill>
                  <a:schemeClr val="tx1">
                    <a:tint val="75000"/>
                  </a:schemeClr>
                </a:solidFill>
              </a:defRPr>
            </a:lvl5pPr>
            <a:lvl6pPr marL="3428543" indent="0">
              <a:buNone/>
              <a:defRPr sz="2400">
                <a:solidFill>
                  <a:schemeClr val="tx1">
                    <a:tint val="75000"/>
                  </a:schemeClr>
                </a:solidFill>
              </a:defRPr>
            </a:lvl6pPr>
            <a:lvl7pPr marL="4114251" indent="0">
              <a:buNone/>
              <a:defRPr sz="2400">
                <a:solidFill>
                  <a:schemeClr val="tx1">
                    <a:tint val="75000"/>
                  </a:schemeClr>
                </a:solidFill>
              </a:defRPr>
            </a:lvl7pPr>
            <a:lvl8pPr marL="4799960" indent="0">
              <a:buNone/>
              <a:defRPr sz="2400">
                <a:solidFill>
                  <a:schemeClr val="tx1">
                    <a:tint val="75000"/>
                  </a:schemeClr>
                </a:solidFill>
              </a:defRPr>
            </a:lvl8pPr>
            <a:lvl9pPr marL="5485668"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1052390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2866"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942921" y="2738015"/>
            <a:ext cx="5828626" cy="6526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1014238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652" y="547605"/>
            <a:ext cx="11828681" cy="1988038"/>
          </a:xfrm>
        </p:spPr>
        <p:txBody>
          <a:bodyPr/>
          <a:lstStyle/>
          <a:p>
            <a:r>
              <a:rPr lang="en-US"/>
              <a:t>Click to edit Master title style</a:t>
            </a:r>
          </a:p>
        </p:txBody>
      </p:sp>
      <p:sp>
        <p:nvSpPr>
          <p:cNvPr id="3" name="Text Placeholder 2"/>
          <p:cNvSpPr>
            <a:spLocks noGrp="1"/>
          </p:cNvSpPr>
          <p:nvPr>
            <p:ph type="body" idx="1"/>
          </p:nvPr>
        </p:nvSpPr>
        <p:spPr>
          <a:xfrm>
            <a:off x="944653" y="2521356"/>
            <a:ext cx="5801839"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4" name="Content Placeholder 3"/>
          <p:cNvSpPr>
            <a:spLocks noGrp="1"/>
          </p:cNvSpPr>
          <p:nvPr>
            <p:ph sz="half" idx="2"/>
          </p:nvPr>
        </p:nvSpPr>
        <p:spPr>
          <a:xfrm>
            <a:off x="944653" y="3757033"/>
            <a:ext cx="5801839"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942922" y="2521356"/>
            <a:ext cx="5830412" cy="1235677"/>
          </a:xfrm>
        </p:spPr>
        <p:txBody>
          <a:bodyPr anchor="b"/>
          <a:lstStyle>
            <a:lvl1pPr marL="0" indent="0">
              <a:buNone/>
              <a:defRPr sz="3600" b="1"/>
            </a:lvl1pPr>
            <a:lvl2pPr marL="685709" indent="0">
              <a:buNone/>
              <a:defRPr sz="3000" b="1"/>
            </a:lvl2pPr>
            <a:lvl3pPr marL="1371417" indent="0">
              <a:buNone/>
              <a:defRPr sz="2700" b="1"/>
            </a:lvl3pPr>
            <a:lvl4pPr marL="2057126" indent="0">
              <a:buNone/>
              <a:defRPr sz="2400" b="1"/>
            </a:lvl4pPr>
            <a:lvl5pPr marL="2742834" indent="0">
              <a:buNone/>
              <a:defRPr sz="2400" b="1"/>
            </a:lvl5pPr>
            <a:lvl6pPr marL="3428543" indent="0">
              <a:buNone/>
              <a:defRPr sz="2400" b="1"/>
            </a:lvl6pPr>
            <a:lvl7pPr marL="4114251" indent="0">
              <a:buNone/>
              <a:defRPr sz="2400" b="1"/>
            </a:lvl7pPr>
            <a:lvl8pPr marL="4799960" indent="0">
              <a:buNone/>
              <a:defRPr sz="2400" b="1"/>
            </a:lvl8pPr>
            <a:lvl9pPr marL="5485668" indent="0">
              <a:buNone/>
              <a:defRPr sz="2400" b="1"/>
            </a:lvl9pPr>
          </a:lstStyle>
          <a:p>
            <a:pPr lvl="0"/>
            <a:r>
              <a:rPr lang="en-US"/>
              <a:t>Edit Master text styles</a:t>
            </a:r>
          </a:p>
        </p:txBody>
      </p:sp>
      <p:sp>
        <p:nvSpPr>
          <p:cNvPr id="6" name="Content Placeholder 5"/>
          <p:cNvSpPr>
            <a:spLocks noGrp="1"/>
          </p:cNvSpPr>
          <p:nvPr>
            <p:ph sz="quarter" idx="4"/>
          </p:nvPr>
        </p:nvSpPr>
        <p:spPr>
          <a:xfrm>
            <a:off x="6942922" y="3757033"/>
            <a:ext cx="5830412" cy="552602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127994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5400">
                <a:solidFill>
                  <a:srgbClr val="44688F"/>
                </a:solidFill>
              </a:defRPr>
            </a:lvl1pPr>
          </a:lstStyle>
          <a:p>
            <a:r>
              <a:rPr lang="en-US"/>
              <a:t>Click to edit Master title style</a:t>
            </a:r>
          </a:p>
        </p:txBody>
      </p:sp>
      <p:sp>
        <p:nvSpPr>
          <p:cNvPr id="11" name="Text Placeholder 10"/>
          <p:cNvSpPr>
            <a:spLocks noGrp="1"/>
          </p:cNvSpPr>
          <p:nvPr>
            <p:ph type="body" sz="quarter" idx="11" hasCustomPrompt="1"/>
          </p:nvPr>
        </p:nvSpPr>
        <p:spPr>
          <a:xfrm>
            <a:off x="942867" y="3091543"/>
            <a:ext cx="11719156" cy="6073103"/>
          </a:xfrm>
        </p:spPr>
        <p:txBody>
          <a:bodyPr>
            <a:normAutofit/>
          </a:bodyPr>
          <a:lstStyle>
            <a:lvl1pPr>
              <a:defRPr sz="3600" baseline="0">
                <a:solidFill>
                  <a:schemeClr val="tx1"/>
                </a:solidFill>
                <a:latin typeface="Roboto" panose="02000000000000000000" pitchFamily="2" charset="0"/>
                <a:ea typeface="Roboto" panose="02000000000000000000" pitchFamily="2" charset="0"/>
              </a:defRPr>
            </a:lvl1pPr>
            <a:lvl2pPr marL="771384" indent="-257129">
              <a:buFont typeface="Calibri" panose="020F0502020204030204" pitchFamily="34" charset="0"/>
              <a:buChar char="̶"/>
              <a:defRPr sz="2800" baseline="0">
                <a:solidFill>
                  <a:schemeClr val="tx1"/>
                </a:solidFill>
                <a:latin typeface="Roboto" panose="02000000000000000000" pitchFamily="2" charset="0"/>
                <a:ea typeface="Roboto" panose="02000000000000000000" pitchFamily="2" charset="0"/>
              </a:defRPr>
            </a:lvl2pPr>
            <a:lvl3pPr marL="1371395" indent="-342884">
              <a:buFontTx/>
              <a:buChar char="̶"/>
              <a:defRPr sz="2000" baseline="0">
                <a:solidFill>
                  <a:schemeClr val="tx1"/>
                </a:solidFill>
                <a:latin typeface="Roboto" panose="02000000000000000000" pitchFamily="2" charset="0"/>
                <a:ea typeface="Roboto" panose="02000000000000000000" pitchFamily="2" charset="0"/>
              </a:defRPr>
            </a:lvl3pPr>
            <a:lvl4pPr>
              <a:defRPr sz="2000">
                <a:solidFill>
                  <a:schemeClr val="tx1"/>
                </a:solidFill>
              </a:defRPr>
            </a:lvl4pPr>
            <a:lvl5pPr>
              <a:defRPr sz="3600">
                <a:solidFill>
                  <a:schemeClr val="tx1"/>
                </a:solidFill>
              </a:defRPr>
            </a:lvl5pPr>
          </a:lstStyle>
          <a:p>
            <a:pPr lvl="0"/>
            <a:r>
              <a:rPr kumimoji="1" lang="en-US" altLang="ja-JP"/>
              <a:t>First level 36 </a:t>
            </a:r>
            <a:r>
              <a:rPr kumimoji="1" lang="en-US" altLang="ja-JP" err="1"/>
              <a:t>pt</a:t>
            </a:r>
            <a:endParaRPr kumimoji="1" lang="en-US" altLang="ja-JP"/>
          </a:p>
          <a:p>
            <a:pPr lvl="1"/>
            <a:r>
              <a:rPr kumimoji="1" lang="en-US" altLang="ja-JP"/>
              <a:t>Second level 28 </a:t>
            </a:r>
            <a:r>
              <a:rPr kumimoji="1" lang="en-US" altLang="ja-JP" err="1"/>
              <a:t>pt</a:t>
            </a:r>
            <a:endParaRPr kumimoji="1" lang="ja-JP" altLang="en-US"/>
          </a:p>
          <a:p>
            <a:pPr lvl="2"/>
            <a:r>
              <a:rPr lang="en-US"/>
              <a:t>Third level 20 </a:t>
            </a:r>
            <a:r>
              <a:rPr lang="en-US" err="1"/>
              <a:t>pt</a:t>
            </a:r>
            <a:endParaRPr lang="en-US"/>
          </a:p>
          <a:p>
            <a:pPr lvl="3"/>
            <a:r>
              <a:rPr lang="en-US"/>
              <a:t>Forth level 20 </a:t>
            </a:r>
            <a:r>
              <a:rPr lang="en-US" err="1"/>
              <a:t>pt</a:t>
            </a:r>
            <a:endParaRPr lang="en-US"/>
          </a:p>
        </p:txBody>
      </p:sp>
      <p:sp>
        <p:nvSpPr>
          <p:cNvPr id="6" name="Slide Number Placeholder 2"/>
          <p:cNvSpPr txBox="1">
            <a:spLocks/>
          </p:cNvSpPr>
          <p:nvPr userDrawn="1"/>
        </p:nvSpPr>
        <p:spPr>
          <a:xfrm>
            <a:off x="10230334" y="9378247"/>
            <a:ext cx="3085743" cy="547603"/>
          </a:xfrm>
          <a:prstGeom prst="rect">
            <a:avLst/>
          </a:prstGeom>
        </p:spPr>
        <p:txBody>
          <a:bodyPr vert="horz" lIns="91440" tIns="45720" rIns="91440" bIns="45720" rtlCol="0" anchor="ctr"/>
          <a:lstStyle>
            <a:defPPr>
              <a:defRPr lang="en-US"/>
            </a:defPPr>
            <a:lvl1pPr marL="0" algn="r"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4AD89C-DF1E-4948-B597-5DD47B34A9CA}" type="slidenum">
              <a:rPr kumimoji="1" lang="ja-JP" altLang="en-US" smtClean="0"/>
              <a:pPr/>
              <a:t>‹#›</a:t>
            </a:fld>
            <a:endParaRPr kumimoji="1" lang="ja-JP" alt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cxnSp>
        <p:nvCxnSpPr>
          <p:cNvPr id="8" name="Straight Connector 7"/>
          <p:cNvCxnSpPr/>
          <p:nvPr userDrawn="1"/>
        </p:nvCxnSpPr>
        <p:spPr>
          <a:xfrm flipH="1">
            <a:off x="925790" y="9680515"/>
            <a:ext cx="11191931" cy="0"/>
          </a:xfrm>
          <a:prstGeom prst="line">
            <a:avLst/>
          </a:prstGeom>
          <a:ln w="12700">
            <a:solidFill>
              <a:srgbClr val="44688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5673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Wide image and text 3">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
            <a:ext cx="13714413" cy="5811864"/>
          </a:xfrm>
          <a:solidFill>
            <a:srgbClr val="44688F"/>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8" name="Title 1"/>
          <p:cNvSpPr>
            <a:spLocks noGrp="1"/>
          </p:cNvSpPr>
          <p:nvPr>
            <p:ph type="title" hasCustomPrompt="1"/>
          </p:nvPr>
        </p:nvSpPr>
        <p:spPr>
          <a:xfrm>
            <a:off x="1" y="6358412"/>
            <a:ext cx="13714412" cy="1054484"/>
          </a:xfrm>
        </p:spPr>
        <p:txBody>
          <a:bodyPr anchor="ctr">
            <a:normAutofit/>
          </a:bodyPr>
          <a:lstStyle>
            <a:lvl1pPr algn="ctr">
              <a:defRPr sz="6000">
                <a:solidFill>
                  <a:srgbClr val="44688F"/>
                </a:solidFill>
              </a:defRPr>
            </a:lvl1pPr>
          </a:lstStyle>
          <a:p>
            <a:r>
              <a:rPr kumimoji="1" lang="en-US" altLang="ja-JP"/>
              <a:t>Slide title</a:t>
            </a:r>
            <a:endParaRPr kumimoji="1" lang="ja-JP" altLang="en-US"/>
          </a:p>
        </p:txBody>
      </p:sp>
      <p:sp>
        <p:nvSpPr>
          <p:cNvPr id="10" name="Text Placeholder 5"/>
          <p:cNvSpPr>
            <a:spLocks noGrp="1"/>
          </p:cNvSpPr>
          <p:nvPr>
            <p:ph type="body" sz="quarter" idx="12" hasCustomPrompt="1"/>
          </p:nvPr>
        </p:nvSpPr>
        <p:spPr>
          <a:xfrm>
            <a:off x="1" y="7694830"/>
            <a:ext cx="13714411" cy="1663700"/>
          </a:xfrm>
        </p:spPr>
        <p:txBody>
          <a:bodyPr anchor="t" anchorCtr="0">
            <a:normAutofit/>
          </a:bodyPr>
          <a:lstStyle>
            <a:lvl1pPr marL="0" indent="0" algn="ctr">
              <a:lnSpc>
                <a:spcPct val="100000"/>
              </a:lnSpc>
              <a:spcBef>
                <a:spcPts val="0"/>
              </a:spcBef>
              <a:buFontTx/>
              <a:buNone/>
              <a:defRPr sz="28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Title</a:t>
            </a:r>
          </a:p>
          <a:p>
            <a:pPr lvl="0"/>
            <a:r>
              <a:rPr kumimoji="1" lang="en-US" altLang="ja-JP"/>
              <a:t>date</a:t>
            </a:r>
            <a:endParaRPr kumimoji="1" lang="ja-JP" altLang="en-US"/>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2710263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ide image and text 2">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3" y="1380088"/>
            <a:ext cx="13714413" cy="3743325"/>
          </a:xfrm>
          <a:solidFill>
            <a:srgbClr val="44688F">
              <a:alpha val="20000"/>
            </a:srgbClr>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ext Placeholder 5"/>
          <p:cNvSpPr>
            <a:spLocks noGrp="1"/>
          </p:cNvSpPr>
          <p:nvPr>
            <p:ph type="body" sz="quarter" idx="12" hasCustomPrompt="1"/>
          </p:nvPr>
        </p:nvSpPr>
        <p:spPr>
          <a:xfrm>
            <a:off x="3252414" y="6669472"/>
            <a:ext cx="7209591" cy="1931833"/>
          </a:xfrm>
        </p:spPr>
        <p:txBody>
          <a:bodyPr anchor="t">
            <a:normAutofit/>
          </a:bodyPr>
          <a:lstStyle>
            <a:lvl1pPr marL="0" indent="0" algn="ctr">
              <a:buFontTx/>
              <a:buNone/>
              <a:defRPr sz="3000"/>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sp>
        <p:nvSpPr>
          <p:cNvPr id="7" name="Title 1"/>
          <p:cNvSpPr>
            <a:spLocks noGrp="1"/>
          </p:cNvSpPr>
          <p:nvPr>
            <p:ph type="title" hasCustomPrompt="1"/>
          </p:nvPr>
        </p:nvSpPr>
        <p:spPr>
          <a:xfrm>
            <a:off x="2266689" y="5382756"/>
            <a:ext cx="9181038" cy="1141568"/>
          </a:xfrm>
        </p:spPr>
        <p:txBody>
          <a:bodyPr anchor="b"/>
          <a:lstStyle>
            <a:lvl1pPr algn="ctr">
              <a:defRPr>
                <a:solidFill>
                  <a:srgbClr val="44688F"/>
                </a:solidFill>
              </a:defRPr>
            </a:lvl1pPr>
          </a:lstStyle>
          <a:p>
            <a:r>
              <a:rPr kumimoji="1" lang="en-US" altLang="ja-JP"/>
              <a:t>Slide title goes here</a:t>
            </a:r>
            <a:endParaRPr kumimoji="1" lang="ja-JP" alt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535794" y="9321458"/>
            <a:ext cx="2642823" cy="808535"/>
          </a:xfrm>
          <a:prstGeom prst="rect">
            <a:avLst/>
          </a:prstGeom>
        </p:spPr>
      </p:pic>
    </p:spTree>
    <p:extLst>
      <p:ext uri="{BB962C8B-B14F-4D97-AF65-F5344CB8AC3E}">
        <p14:creationId xmlns:p14="http://schemas.microsoft.com/office/powerpoint/2010/main" val="4204854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rofile 1">
    <p:spTree>
      <p:nvGrpSpPr>
        <p:cNvPr id="1" name=""/>
        <p:cNvGrpSpPr/>
        <p:nvPr/>
      </p:nvGrpSpPr>
      <p:grpSpPr>
        <a:xfrm>
          <a:off x="0" y="0"/>
          <a:ext cx="0" cy="0"/>
          <a:chOff x="0" y="0"/>
          <a:chExt cx="0" cy="0"/>
        </a:xfrm>
      </p:grpSpPr>
      <p:sp>
        <p:nvSpPr>
          <p:cNvPr id="5" name="Picture Placeholder 6"/>
          <p:cNvSpPr>
            <a:spLocks noGrp="1"/>
          </p:cNvSpPr>
          <p:nvPr>
            <p:ph type="pic" sz="quarter" idx="13"/>
          </p:nvPr>
        </p:nvSpPr>
        <p:spPr>
          <a:xfrm>
            <a:off x="1044422" y="8"/>
            <a:ext cx="4292897" cy="10285413"/>
          </a:xfrm>
          <a:solidFill>
            <a:srgbClr val="97B1CD"/>
          </a:solidFill>
        </p:spPr>
        <p:txBody>
          <a:bodyPr/>
          <a:lstStyle>
            <a:lvl1pPr marL="0" marR="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lvl1pPr>
          </a:lstStyle>
          <a:p>
            <a:pPr marL="0" marR="0" lvl="0" indent="0" algn="l" defTabSz="1028511" rtl="0" eaLnBrk="1" fontAlgn="auto" latinLnBrk="0" hangingPunct="1">
              <a:lnSpc>
                <a:spcPct val="160000"/>
              </a:lnSpc>
              <a:spcBef>
                <a:spcPts val="0"/>
              </a:spcBef>
              <a:spcAft>
                <a:spcPts val="0"/>
              </a:spcAft>
              <a:buClrTx/>
              <a:buSzTx/>
              <a:buFont typeface="Arial" panose="020B0604020202020204" pitchFamily="34" charset="0"/>
              <a:buNone/>
              <a:tabLst/>
              <a:defRPr/>
            </a:pPr>
            <a:r>
              <a:rPr kumimoji="1" lang="en-US" altLang="ja-JP"/>
              <a:t>Click icon to add picture</a:t>
            </a:r>
            <a:endParaRPr kumimoji="1" lang="ja-JP" altLang="en-US"/>
          </a:p>
        </p:txBody>
      </p:sp>
      <p:sp>
        <p:nvSpPr>
          <p:cNvPr id="6" name="Title 1"/>
          <p:cNvSpPr>
            <a:spLocks noGrp="1"/>
          </p:cNvSpPr>
          <p:nvPr>
            <p:ph type="title" hasCustomPrompt="1"/>
          </p:nvPr>
        </p:nvSpPr>
        <p:spPr>
          <a:xfrm>
            <a:off x="6857207" y="1896128"/>
            <a:ext cx="5804816" cy="1141412"/>
          </a:xfrm>
        </p:spPr>
        <p:txBody>
          <a:bodyPr anchor="b">
            <a:noAutofit/>
          </a:bodyPr>
          <a:lstStyle>
            <a:lvl1pPr algn="l">
              <a:defRPr sz="4800">
                <a:solidFill>
                  <a:srgbClr val="44688F"/>
                </a:solidFill>
              </a:defRPr>
            </a:lvl1pPr>
          </a:lstStyle>
          <a:p>
            <a:r>
              <a:rPr kumimoji="1" lang="en-US" altLang="ja-JP"/>
              <a:t>Slide title goes here</a:t>
            </a:r>
            <a:endParaRPr kumimoji="1" lang="ja-JP" altLang="en-US"/>
          </a:p>
        </p:txBody>
      </p:sp>
      <p:sp>
        <p:nvSpPr>
          <p:cNvPr id="8" name="Text Placeholder 5"/>
          <p:cNvSpPr>
            <a:spLocks noGrp="1"/>
          </p:cNvSpPr>
          <p:nvPr>
            <p:ph type="body" sz="quarter" idx="12" hasCustomPrompt="1"/>
          </p:nvPr>
        </p:nvSpPr>
        <p:spPr>
          <a:xfrm>
            <a:off x="6857208" y="4435587"/>
            <a:ext cx="5415801" cy="2496721"/>
          </a:xfrm>
        </p:spPr>
        <p:txBody>
          <a:bodyPr anchor="t">
            <a:normAutofit/>
          </a:bodyPr>
          <a:lstStyle>
            <a:lvl1pPr marL="257162" indent="-257162" algn="l">
              <a:lnSpc>
                <a:spcPct val="100000"/>
              </a:lnSpc>
              <a:spcBef>
                <a:spcPts val="0"/>
              </a:spcBef>
              <a:spcAft>
                <a:spcPts val="450"/>
              </a:spcAft>
              <a:buFont typeface="Wingdings" panose="05000000000000000000" pitchFamily="2" charset="2"/>
              <a:buChar char="§"/>
              <a:defRPr sz="2400" baseline="0">
                <a:solidFill>
                  <a:schemeClr val="tx1"/>
                </a:solidFill>
                <a:latin typeface="Franklin Gothic Book" panose="020B05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endParaRPr kumimoji="1" lang="ja-JP" altLang="en-US"/>
          </a:p>
        </p:txBody>
      </p:sp>
      <p:sp>
        <p:nvSpPr>
          <p:cNvPr id="9" name="Text Placeholder 5"/>
          <p:cNvSpPr>
            <a:spLocks noGrp="1"/>
          </p:cNvSpPr>
          <p:nvPr>
            <p:ph type="body" sz="quarter" idx="14" hasCustomPrompt="1"/>
          </p:nvPr>
        </p:nvSpPr>
        <p:spPr>
          <a:xfrm>
            <a:off x="6857207" y="3311957"/>
            <a:ext cx="5804816" cy="701273"/>
          </a:xfrm>
        </p:spPr>
        <p:txBody>
          <a:bodyPr anchor="t">
            <a:noAutofit/>
          </a:bodyPr>
          <a:lstStyle>
            <a:lvl1pPr marL="0" indent="0" algn="just">
              <a:lnSpc>
                <a:spcPct val="130000"/>
              </a:lnSpc>
              <a:spcBef>
                <a:spcPts val="0"/>
              </a:spcBef>
              <a:buFontTx/>
              <a:buNone/>
              <a:defRPr sz="2400">
                <a:solidFill>
                  <a:schemeClr val="tx1"/>
                </a:solidFill>
                <a:latin typeface="Franklin Gothic Book" panose="020B0503020102020204" pitchFamily="34" charset="0"/>
                <a:ea typeface="Roboto" panose="02000000000000000000" pitchFamily="2"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endParaRPr kumimoji="1" lang="ja-JP" altLang="en-US"/>
          </a:p>
        </p:txBody>
      </p:sp>
      <p:cxnSp>
        <p:nvCxnSpPr>
          <p:cNvPr id="10" name="Straight Connector 9"/>
          <p:cNvCxnSpPr/>
          <p:nvPr userDrawn="1"/>
        </p:nvCxnSpPr>
        <p:spPr>
          <a:xfrm flipV="1">
            <a:off x="6918161" y="4163666"/>
            <a:ext cx="6796253" cy="3856"/>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5"/>
          <p:cNvSpPr>
            <a:spLocks noGrp="1"/>
          </p:cNvSpPr>
          <p:nvPr>
            <p:ph type="body" sz="quarter" idx="15" hasCustomPrompt="1"/>
          </p:nvPr>
        </p:nvSpPr>
        <p:spPr>
          <a:xfrm>
            <a:off x="6857208" y="7086608"/>
            <a:ext cx="5415801" cy="1800225"/>
          </a:xfrm>
        </p:spPr>
        <p:txBody>
          <a:bodyPr anchor="t" anchorCtr="0">
            <a:normAutofit/>
          </a:bodyPr>
          <a:lstStyle>
            <a:lvl1pPr marL="214303" indent="-214303" algn="l">
              <a:lnSpc>
                <a:spcPct val="100000"/>
              </a:lnSpc>
              <a:spcBef>
                <a:spcPts val="0"/>
              </a:spcBef>
              <a:spcAft>
                <a:spcPts val="450"/>
              </a:spcAft>
              <a:buFont typeface="Wingdings" panose="05000000000000000000" pitchFamily="2" charset="2"/>
              <a:buChar char="§"/>
              <a:defRPr sz="2400">
                <a:solidFill>
                  <a:schemeClr val="tx1"/>
                </a:solidFill>
                <a:latin typeface="Franklin Gothic Book" panose="020B0503020102020204" pitchFamily="34" charset="0"/>
              </a:defRPr>
            </a:lvl1pPr>
            <a:lvl2pPr marL="514256" indent="0">
              <a:buNone/>
              <a:defRPr sz="1350"/>
            </a:lvl2pPr>
            <a:lvl3pPr marL="1028511" indent="0">
              <a:buNone/>
              <a:defRPr sz="1350"/>
            </a:lvl3pPr>
            <a:lvl4pPr marL="1542767" indent="0">
              <a:buNone/>
              <a:defRPr sz="1350"/>
            </a:lvl4pPr>
            <a:lvl5pPr marL="2057024" indent="0">
              <a:buNone/>
              <a:defRPr sz="1350"/>
            </a:lvl5pPr>
          </a:lstStyle>
          <a:p>
            <a:pPr lvl="0"/>
            <a:r>
              <a:rPr kumimoji="1" lang="en-US" altLang="ja-JP"/>
              <a:t>Text goes here</a:t>
            </a:r>
          </a:p>
          <a:p>
            <a:pPr lvl="0"/>
            <a:r>
              <a:rPr kumimoji="1" lang="en-US" altLang="ja-JP"/>
              <a:t>Text goes here</a:t>
            </a:r>
          </a:p>
          <a:p>
            <a:pPr lvl="0"/>
            <a:r>
              <a:rPr kumimoji="1" lang="en-US" altLang="ja-JP"/>
              <a:t>Text goes here</a:t>
            </a:r>
            <a:endParaRPr kumimoji="1" lang="ja-JP" altLang="en-US"/>
          </a:p>
          <a:p>
            <a:pPr lvl="0"/>
            <a:endParaRPr kumimoji="1" lang="ja-JP" altLang="en-US"/>
          </a:p>
        </p:txBody>
      </p:sp>
      <p:sp>
        <p:nvSpPr>
          <p:cNvPr id="11" name="Slide Number Placeholder 2"/>
          <p:cNvSpPr>
            <a:spLocks noGrp="1"/>
          </p:cNvSpPr>
          <p:nvPr>
            <p:ph type="sldNum" sz="quarter" idx="10"/>
          </p:nvPr>
        </p:nvSpPr>
        <p:spPr>
          <a:xfrm>
            <a:off x="10230334" y="9378247"/>
            <a:ext cx="3085743" cy="547603"/>
          </a:xfrm>
        </p:spPr>
        <p:txBody>
          <a:bodyPr/>
          <a:lstStyle/>
          <a:p>
            <a:fld id="{B54AD89C-DF1E-4948-B597-5DD47B34A9CA}" type="slidenum">
              <a:rPr kumimoji="1" lang="ja-JP" altLang="en-US" smtClean="0"/>
              <a:pPr/>
              <a:t>‹#›</a:t>
            </a:fld>
            <a:endParaRPr kumimoji="1" lang="ja-JP" altLang="en-US"/>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203489" y="9446540"/>
            <a:ext cx="635345" cy="467949"/>
          </a:xfrm>
          <a:prstGeom prst="rect">
            <a:avLst/>
          </a:prstGeom>
        </p:spPr>
      </p:pic>
    </p:spTree>
    <p:extLst>
      <p:ext uri="{BB962C8B-B14F-4D97-AF65-F5344CB8AC3E}">
        <p14:creationId xmlns:p14="http://schemas.microsoft.com/office/powerpoint/2010/main" val="2923928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866" y="547605"/>
            <a:ext cx="11828681" cy="19880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42866" y="2738015"/>
            <a:ext cx="11828681" cy="6526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42866" y="9533056"/>
            <a:ext cx="3085743" cy="547603"/>
          </a:xfrm>
          <a:prstGeom prst="rect">
            <a:avLst/>
          </a:prstGeom>
        </p:spPr>
        <p:txBody>
          <a:bodyPr vert="horz" lIns="91440" tIns="45720" rIns="91440" bIns="45720" rtlCol="0" anchor="ctr"/>
          <a:lstStyle>
            <a:lvl1pPr algn="l">
              <a:defRPr sz="18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542900" y="9533056"/>
            <a:ext cx="4628614" cy="547603"/>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5804" y="9533056"/>
            <a:ext cx="3085743" cy="547603"/>
          </a:xfrm>
          <a:prstGeom prst="rect">
            <a:avLst/>
          </a:prstGeom>
        </p:spPr>
        <p:txBody>
          <a:bodyPr vert="horz" lIns="91440" tIns="45720" rIns="91440" bIns="45720" rtlCol="0" anchor="ctr"/>
          <a:lstStyle>
            <a:lvl1pPr algn="r">
              <a:defRPr sz="1800">
                <a:solidFill>
                  <a:schemeClr val="tx1">
                    <a:tint val="75000"/>
                  </a:schemeClr>
                </a:solidFill>
              </a:defRPr>
            </a:lvl1pPr>
          </a:lstStyle>
          <a:p>
            <a:fld id="{7E65300D-5599-4468-BF5D-B13C6AAEC98A}" type="slidenum">
              <a:rPr kumimoji="1" lang="ja-JP" altLang="en-US" smtClean="0"/>
              <a:pPr/>
              <a:t>‹#›</a:t>
            </a:fld>
            <a:endParaRPr kumimoji="1" lang="ja-JP" altLang="en-US"/>
          </a:p>
        </p:txBody>
      </p:sp>
    </p:spTree>
    <p:extLst>
      <p:ext uri="{BB962C8B-B14F-4D97-AF65-F5344CB8AC3E}">
        <p14:creationId xmlns:p14="http://schemas.microsoft.com/office/powerpoint/2010/main" val="2394566672"/>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89" r:id="rId6"/>
    <p:sldLayoutId id="2147483860" r:id="rId7"/>
    <p:sldLayoutId id="2147483866" r:id="rId8"/>
    <p:sldLayoutId id="2147483873" r:id="rId9"/>
    <p:sldLayoutId id="2147483875" r:id="rId10"/>
    <p:sldLayoutId id="2147483877" r:id="rId11"/>
    <p:sldLayoutId id="2147483786" r:id="rId12"/>
    <p:sldLayoutId id="2147483699" r:id="rId13"/>
    <p:sldLayoutId id="2147483806" r:id="rId14"/>
    <p:sldLayoutId id="2147483752" r:id="rId15"/>
    <p:sldLayoutId id="2147483890" r:id="rId16"/>
  </p:sldLayoutIdLst>
  <p:hf hdr="0" ftr="0" dt="0"/>
  <p:txStyles>
    <p:title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p:titleStyle>
    <p:bodyStyle>
      <a:lvl1pPr marL="342854" indent="-342854" algn="l" defTabSz="1371417" rtl="0" eaLnBrk="1" latinLnBrk="0" hangingPunct="1">
        <a:lnSpc>
          <a:spcPct val="90000"/>
        </a:lnSpc>
        <a:spcBef>
          <a:spcPts val="1500"/>
        </a:spcBef>
        <a:buFont typeface="Wingdings" panose="05000000000000000000" pitchFamily="2" charset="2"/>
        <a:buChar char="§"/>
        <a:defRPr sz="4199" kern="1200">
          <a:solidFill>
            <a:schemeClr val="tx1"/>
          </a:solidFill>
          <a:latin typeface="Franklin Gothic Book" panose="020B0503020102020204" pitchFamily="34" charset="0"/>
          <a:ea typeface="Roboto" panose="02000000000000000000" pitchFamily="2" charset="0"/>
          <a:cs typeface="+mn-cs"/>
        </a:defRPr>
      </a:lvl1pPr>
      <a:lvl2pPr marL="1028563" indent="-342854" algn="l" defTabSz="1371417" rtl="0" eaLnBrk="1" latinLnBrk="0" hangingPunct="1">
        <a:lnSpc>
          <a:spcPct val="90000"/>
        </a:lnSpc>
        <a:spcBef>
          <a:spcPts val="750"/>
        </a:spcBef>
        <a:buFont typeface="Calibri" panose="020F0502020204030204" pitchFamily="34" charset="0"/>
        <a:buChar char="̶"/>
        <a:defRPr sz="3600" kern="1200">
          <a:solidFill>
            <a:schemeClr val="tx1"/>
          </a:solidFill>
          <a:latin typeface="Franklin Gothic Book" panose="020B0503020102020204" pitchFamily="34" charset="0"/>
          <a:ea typeface="Roboto" panose="02000000000000000000" pitchFamily="2" charset="0"/>
          <a:cs typeface="+mn-cs"/>
        </a:defRPr>
      </a:lvl2pPr>
      <a:lvl3pPr marL="1714271" indent="-342854" algn="l" defTabSz="1371417" rtl="0" eaLnBrk="1" latinLnBrk="0" hangingPunct="1">
        <a:lnSpc>
          <a:spcPct val="90000"/>
        </a:lnSpc>
        <a:spcBef>
          <a:spcPts val="750"/>
        </a:spcBef>
        <a:buFont typeface="Courier New" panose="02070309020205020404" pitchFamily="49" charset="0"/>
        <a:buChar char="o"/>
        <a:defRPr sz="3000" kern="1200">
          <a:solidFill>
            <a:schemeClr val="tx1"/>
          </a:solidFill>
          <a:latin typeface="Franklin Gothic Book" panose="020B0503020102020204" pitchFamily="34" charset="0"/>
          <a:ea typeface="Roboto" panose="02000000000000000000" pitchFamily="2" charset="0"/>
          <a:cs typeface="+mn-cs"/>
        </a:defRPr>
      </a:lvl3pPr>
      <a:lvl4pPr marL="2399980"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4pPr>
      <a:lvl5pPr marL="3085689" indent="-342854" algn="l" defTabSz="1371417" rtl="0" eaLnBrk="1" latinLnBrk="0" hangingPunct="1">
        <a:lnSpc>
          <a:spcPct val="90000"/>
        </a:lnSpc>
        <a:spcBef>
          <a:spcPts val="750"/>
        </a:spcBef>
        <a:buFont typeface="Courier New" panose="02070309020205020404" pitchFamily="49" charset="0"/>
        <a:buChar char="o"/>
        <a:defRPr sz="2700" kern="1200">
          <a:solidFill>
            <a:schemeClr val="tx1"/>
          </a:solidFill>
          <a:latin typeface="Franklin Gothic Book" panose="020B0503020102020204" pitchFamily="34" charset="0"/>
          <a:ea typeface="Roboto" panose="02000000000000000000" pitchFamily="2" charset="0"/>
          <a:cs typeface="+mn-cs"/>
        </a:defRPr>
      </a:lvl5pPr>
      <a:lvl6pPr marL="3771397"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106"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2814"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8523" indent="-342854" algn="l" defTabSz="1371417"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417" rtl="0" eaLnBrk="1" latinLnBrk="0" hangingPunct="1">
        <a:defRPr sz="2700" kern="1200">
          <a:solidFill>
            <a:schemeClr val="tx1"/>
          </a:solidFill>
          <a:latin typeface="+mn-lt"/>
          <a:ea typeface="+mn-ea"/>
          <a:cs typeface="+mn-cs"/>
        </a:defRPr>
      </a:lvl1pPr>
      <a:lvl2pPr marL="685709" algn="l" defTabSz="1371417" rtl="0" eaLnBrk="1" latinLnBrk="0" hangingPunct="1">
        <a:defRPr sz="2700" kern="1200">
          <a:solidFill>
            <a:schemeClr val="tx1"/>
          </a:solidFill>
          <a:latin typeface="+mn-lt"/>
          <a:ea typeface="+mn-ea"/>
          <a:cs typeface="+mn-cs"/>
        </a:defRPr>
      </a:lvl2pPr>
      <a:lvl3pPr marL="1371417" algn="l" defTabSz="1371417" rtl="0" eaLnBrk="1" latinLnBrk="0" hangingPunct="1">
        <a:defRPr sz="2700" kern="1200">
          <a:solidFill>
            <a:schemeClr val="tx1"/>
          </a:solidFill>
          <a:latin typeface="+mn-lt"/>
          <a:ea typeface="+mn-ea"/>
          <a:cs typeface="+mn-cs"/>
        </a:defRPr>
      </a:lvl3pPr>
      <a:lvl4pPr marL="2057126" algn="l" defTabSz="1371417" rtl="0" eaLnBrk="1" latinLnBrk="0" hangingPunct="1">
        <a:defRPr sz="2700" kern="1200">
          <a:solidFill>
            <a:schemeClr val="tx1"/>
          </a:solidFill>
          <a:latin typeface="+mn-lt"/>
          <a:ea typeface="+mn-ea"/>
          <a:cs typeface="+mn-cs"/>
        </a:defRPr>
      </a:lvl4pPr>
      <a:lvl5pPr marL="2742834" algn="l" defTabSz="1371417" rtl="0" eaLnBrk="1" latinLnBrk="0" hangingPunct="1">
        <a:defRPr sz="2700" kern="1200">
          <a:solidFill>
            <a:schemeClr val="tx1"/>
          </a:solidFill>
          <a:latin typeface="+mn-lt"/>
          <a:ea typeface="+mn-ea"/>
          <a:cs typeface="+mn-cs"/>
        </a:defRPr>
      </a:lvl5pPr>
      <a:lvl6pPr marL="3428543" algn="l" defTabSz="1371417" rtl="0" eaLnBrk="1" latinLnBrk="0" hangingPunct="1">
        <a:defRPr sz="2700" kern="1200">
          <a:solidFill>
            <a:schemeClr val="tx1"/>
          </a:solidFill>
          <a:latin typeface="+mn-lt"/>
          <a:ea typeface="+mn-ea"/>
          <a:cs typeface="+mn-cs"/>
        </a:defRPr>
      </a:lvl6pPr>
      <a:lvl7pPr marL="4114251" algn="l" defTabSz="1371417" rtl="0" eaLnBrk="1" latinLnBrk="0" hangingPunct="1">
        <a:defRPr sz="2700" kern="1200">
          <a:solidFill>
            <a:schemeClr val="tx1"/>
          </a:solidFill>
          <a:latin typeface="+mn-lt"/>
          <a:ea typeface="+mn-ea"/>
          <a:cs typeface="+mn-cs"/>
        </a:defRPr>
      </a:lvl7pPr>
      <a:lvl8pPr marL="4799960" algn="l" defTabSz="1371417" rtl="0" eaLnBrk="1" latinLnBrk="0" hangingPunct="1">
        <a:defRPr sz="2700" kern="1200">
          <a:solidFill>
            <a:schemeClr val="tx1"/>
          </a:solidFill>
          <a:latin typeface="+mn-lt"/>
          <a:ea typeface="+mn-ea"/>
          <a:cs typeface="+mn-cs"/>
        </a:defRPr>
      </a:lvl8pPr>
      <a:lvl9pPr marL="5485668" algn="l" defTabSz="1371417"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39">
          <p15:clr>
            <a:srgbClr val="F26B43"/>
          </p15:clr>
        </p15:guide>
        <p15:guide id="2" pos="4320">
          <p15:clr>
            <a:srgbClr val="F26B43"/>
          </p15:clr>
        </p15:guide>
        <p15:guide id="3" orient="horz" pos="881">
          <p15:clr>
            <a:srgbClr val="F26B43"/>
          </p15:clr>
        </p15:guide>
        <p15:guide id="4" orient="horz" pos="5598">
          <p15:clr>
            <a:srgbClr val="F26B43"/>
          </p15:clr>
        </p15:guide>
        <p15:guide id="5" pos="918">
          <p15:clr>
            <a:srgbClr val="F26B43"/>
          </p15:clr>
        </p15:guide>
        <p15:guide id="6" pos="7721">
          <p15:clr>
            <a:srgbClr val="F26B43"/>
          </p15:clr>
        </p15:guide>
        <p15:guide id="7" pos="7211">
          <p15:clr>
            <a:srgbClr val="F26B43"/>
          </p15:clr>
        </p15:guide>
        <p15:guide id="8" pos="1428">
          <p15:clr>
            <a:srgbClr val="F26B43"/>
          </p15:clr>
        </p15:guide>
        <p15:guide id="9" pos="663">
          <p15:clr>
            <a:srgbClr val="F26B43"/>
          </p15:clr>
        </p15:guide>
        <p15:guide id="10" pos="7976">
          <p15:clr>
            <a:srgbClr val="F26B43"/>
          </p15:clr>
        </p15:guide>
        <p15:guide id="11" orient="horz" pos="2060">
          <p15:clr>
            <a:srgbClr val="F26B43"/>
          </p15:clr>
        </p15:guide>
        <p15:guide id="12" orient="horz" pos="4419">
          <p15:clr>
            <a:srgbClr val="F26B43"/>
          </p15:clr>
        </p15:guide>
        <p15:guide id="13" pos="5272">
          <p15:clr>
            <a:srgbClr val="F26B43"/>
          </p15:clr>
        </p15:guide>
        <p15:guide id="14" pos="3367">
          <p15:clr>
            <a:srgbClr val="F26B43"/>
          </p15:clr>
        </p15:guide>
        <p15:guide id="15" pos="307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s://www.up.com/aboutup/community/safety/hmm/request/index.ht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hyperlink" Target="https://www.bnsfhazmat.com/community-responders/community-responders-home/reference/commodity-flow-reques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hyperlink" Target="https://www.epa.gov/epcra/national-lepc-tepc-handbook" TargetMode="Externa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hyperlink" Target="http://onlinepubs.trb.org/onlinepubs/hmcrp/docs/HM01_FR.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hyperlink" Target="https://cameo.noaa.gov/"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erplan.net/eplan/home.ht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s://www.phmsa.dot.gov/grants/hazmat/assistance-local-emergency-response-training-alert"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phmsa.dot.gov/grants/hazmat/hazardous-materials-instructor-training-hmit-gran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mailto:david.kelley@mil.wa.gov" TargetMode="External"/><Relationship Id="rId3" Type="http://schemas.openxmlformats.org/officeDocument/2006/relationships/hyperlink" Target="mailto:Scott.lancaster@wsp.wa.gov" TargetMode="External"/><Relationship Id="rId7" Type="http://schemas.openxmlformats.org/officeDocument/2006/relationships/hyperlink" Target="mailto:stephanie.hakala@mil.wa.gov"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mailto:peter.hartmann@mil.wa.gov" TargetMode="External"/><Relationship Id="rId5" Type="http://schemas.openxmlformats.org/officeDocument/2006/relationships/hyperlink" Target="mailto:susan.forsythe@mil.wa.gov" TargetMode="External"/><Relationship Id="rId10" Type="http://schemas.openxmlformats.org/officeDocument/2006/relationships/image" Target="../media/image28.png"/><Relationship Id="rId4" Type="http://schemas.openxmlformats.org/officeDocument/2006/relationships/hyperlink" Target="mailto:dfow461@ecy.wa.gov" TargetMode="External"/><Relationship Id="rId9" Type="http://schemas.openxmlformats.org/officeDocument/2006/relationships/hyperlink" Target="mailto:christopher.caprio@mil.w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hyperlink" Target="https://apps.leg.wa.gov/WAC/default.aspx?cite=118-40" TargetMode="External"/><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1" name="Rectangle 2090">
            <a:extLst>
              <a:ext uri="{FF2B5EF4-FFF2-40B4-BE49-F238E27FC236}">
                <a16:creationId xmlns:a16="http://schemas.microsoft.com/office/drawing/2014/main" id="{4845A0EE-C4C8-4AE1-B3C6-1261368AC0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51404" cy="10285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4646EC-BAFF-E059-45D5-E0066645F38A}"/>
              </a:ext>
            </a:extLst>
          </p:cNvPr>
          <p:cNvPicPr>
            <a:picLocks noChangeAspect="1"/>
          </p:cNvPicPr>
          <p:nvPr/>
        </p:nvPicPr>
        <p:blipFill>
          <a:blip r:embed="rId3"/>
          <a:stretch>
            <a:fillRect/>
          </a:stretch>
        </p:blipFill>
        <p:spPr>
          <a:xfrm>
            <a:off x="7905750" y="958850"/>
            <a:ext cx="4041775" cy="6096000"/>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63421333-BF85-3264-C5FE-184219ECFD9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05750" y="7123113"/>
            <a:ext cx="4041775" cy="2201863"/>
          </a:xfrm>
          <a:prstGeom prst="rect">
            <a:avLst/>
          </a:prstGeom>
        </p:spPr>
      </p:pic>
      <p:sp>
        <p:nvSpPr>
          <p:cNvPr id="2" name="Title 1">
            <a:extLst>
              <a:ext uri="{FF2B5EF4-FFF2-40B4-BE49-F238E27FC236}">
                <a16:creationId xmlns:a16="http://schemas.microsoft.com/office/drawing/2014/main" id="{21B9483A-1C50-5D63-FD3C-4A11252FBB9B}"/>
              </a:ext>
            </a:extLst>
          </p:cNvPr>
          <p:cNvSpPr>
            <a:spLocks noGrp="1"/>
          </p:cNvSpPr>
          <p:nvPr>
            <p:ph type="title"/>
          </p:nvPr>
        </p:nvSpPr>
        <p:spPr>
          <a:xfrm>
            <a:off x="699251" y="959971"/>
            <a:ext cx="4752901" cy="8366933"/>
          </a:xfrm>
        </p:spPr>
        <p:txBody>
          <a:bodyPr vert="horz" lIns="91440" tIns="45720" rIns="91440" bIns="45720" rtlCol="0">
            <a:normAutofit/>
          </a:bodyPr>
          <a:lstStyle/>
          <a:p>
            <a:pPr defTabSz="914400"/>
            <a:r>
              <a:rPr lang="en-US" b="1" kern="1200" dirty="0">
                <a:solidFill>
                  <a:srgbClr val="FFFFFF"/>
                </a:solidFill>
                <a:latin typeface="+mj-lt"/>
                <a:ea typeface="+mj-ea"/>
              </a:rPr>
              <a:t>Welcome to LEPC/TEPC 102</a:t>
            </a:r>
            <a:br>
              <a:rPr lang="en-US" b="1" kern="1200" dirty="0">
                <a:latin typeface="+mj-lt"/>
                <a:ea typeface="+mj-ea"/>
                <a:cs typeface="Calibri Light"/>
              </a:rPr>
            </a:br>
            <a:br>
              <a:rPr lang="en-US" b="1" dirty="0">
                <a:latin typeface="+mj-lt"/>
                <a:ea typeface="+mj-ea"/>
              </a:rPr>
            </a:br>
            <a:r>
              <a:rPr lang="en-US" b="1" kern="1200" dirty="0">
                <a:solidFill>
                  <a:srgbClr val="FFFFFF"/>
                </a:solidFill>
                <a:latin typeface="+mj-lt"/>
                <a:ea typeface="+mj-ea"/>
              </a:rPr>
              <a:t>Please enter your Name, Organization and </a:t>
            </a:r>
            <a:r>
              <a:rPr lang="en-US" b="1" dirty="0">
                <a:solidFill>
                  <a:srgbClr val="FFFFFF"/>
                </a:solidFill>
                <a:latin typeface="+mj-lt"/>
                <a:ea typeface="+mj-ea"/>
              </a:rPr>
              <a:t>the LEPC</a:t>
            </a:r>
            <a:r>
              <a:rPr lang="en-US" b="1" kern="1200" dirty="0">
                <a:solidFill>
                  <a:srgbClr val="FFFFFF"/>
                </a:solidFill>
                <a:latin typeface="+mj-lt"/>
                <a:ea typeface="+mj-ea"/>
              </a:rPr>
              <a:t> or Tribe you’re affiliated with in the chat.</a:t>
            </a:r>
            <a:r>
              <a:rPr lang="en-US" b="1" dirty="0">
                <a:solidFill>
                  <a:srgbClr val="FFFFFF"/>
                </a:solidFill>
                <a:latin typeface="+mj-lt"/>
                <a:ea typeface="+mj-ea"/>
              </a:rPr>
              <a:t>  </a:t>
            </a:r>
            <a:endParaRPr lang="en-US" b="1" kern="1200" dirty="0">
              <a:solidFill>
                <a:srgbClr val="FFFFFF"/>
              </a:solidFill>
              <a:latin typeface="+mj-lt"/>
              <a:ea typeface="+mj-ea"/>
            </a:endParaRPr>
          </a:p>
        </p:txBody>
      </p:sp>
      <p:sp>
        <p:nvSpPr>
          <p:cNvPr id="3" name="Slide Number Placeholder 2">
            <a:extLst>
              <a:ext uri="{FF2B5EF4-FFF2-40B4-BE49-F238E27FC236}">
                <a16:creationId xmlns:a16="http://schemas.microsoft.com/office/drawing/2014/main" id="{05CC7CED-78BF-A574-C184-DF5D094C3491}"/>
              </a:ext>
            </a:extLst>
          </p:cNvPr>
          <p:cNvSpPr>
            <a:spLocks noGrp="1"/>
          </p:cNvSpPr>
          <p:nvPr>
            <p:ph type="sldNum" sz="quarter" idx="12"/>
          </p:nvPr>
        </p:nvSpPr>
        <p:spPr>
          <a:xfrm>
            <a:off x="9685803" y="9533053"/>
            <a:ext cx="3085743" cy="547603"/>
          </a:xfrm>
        </p:spPr>
        <p:txBody>
          <a:bodyPr vert="horz" lIns="91440" tIns="45720" rIns="91440" bIns="45720" rtlCol="0">
            <a:normAutofit/>
          </a:bodyPr>
          <a:lstStyle/>
          <a:p>
            <a:pPr defTabSz="914400">
              <a:spcAft>
                <a:spcPts val="600"/>
              </a:spcAft>
              <a:defRPr/>
            </a:pPr>
            <a:fld id="{5A73201E-BAD4-4887-93F2-D695096208A5}" type="slidenum">
              <a:rPr lang="en-US"/>
              <a:pPr defTabSz="914400">
                <a:spcAft>
                  <a:spcPts val="600"/>
                </a:spcAft>
                <a:defRPr/>
              </a:pPr>
              <a:t>1</a:t>
            </a:fld>
            <a:endParaRPr lang="en-US"/>
          </a:p>
        </p:txBody>
      </p:sp>
    </p:spTree>
    <p:extLst>
      <p:ext uri="{BB962C8B-B14F-4D97-AF65-F5344CB8AC3E}">
        <p14:creationId xmlns:p14="http://schemas.microsoft.com/office/powerpoint/2010/main" val="121858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5" name="Rectangle 39944">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947" name="Freeform: Shape 39946">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012051" cy="10285412"/>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9949" name="Freeform: Shape 39948">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01766" cy="10285412"/>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38" name="Rectangle 2"/>
          <p:cNvSpPr>
            <a:spLocks noGrp="1" noChangeArrowheads="1"/>
          </p:cNvSpPr>
          <p:nvPr>
            <p:ph type="title"/>
          </p:nvPr>
        </p:nvSpPr>
        <p:spPr>
          <a:xfrm>
            <a:off x="417432" y="1741663"/>
            <a:ext cx="3867464" cy="1858231"/>
          </a:xfrm>
        </p:spPr>
        <p:txBody>
          <a:bodyPr vert="horz" lIns="91440" tIns="45720" rIns="91440" bIns="45720" rtlCol="0" anchor="ctr">
            <a:normAutofit/>
          </a:bodyPr>
          <a:lstStyle/>
          <a:p>
            <a:pPr algn="l" defTabSz="914400"/>
            <a:r>
              <a:rPr lang="en-US" sz="3700" kern="1200">
                <a:solidFill>
                  <a:schemeClr val="tx1"/>
                </a:solidFill>
                <a:latin typeface="Calibri"/>
                <a:ea typeface="+mj-ea"/>
                <a:cs typeface="Calibri"/>
              </a:rPr>
              <a:t>What is required by your Members and Officers?</a:t>
            </a:r>
          </a:p>
        </p:txBody>
      </p:sp>
      <p:sp>
        <p:nvSpPr>
          <p:cNvPr id="39951" name="Rectangle 39950">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39488"/>
            <a:ext cx="144001" cy="9807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9953" name="Rectangle 3995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328" y="3664654"/>
            <a:ext cx="3805749" cy="2742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939" name="Rectangle 3"/>
          <p:cNvSpPr>
            <a:spLocks noGrp="1" noChangeArrowheads="1"/>
          </p:cNvSpPr>
          <p:nvPr>
            <p:ph sz="half" idx="1"/>
          </p:nvPr>
        </p:nvSpPr>
        <p:spPr>
          <a:xfrm>
            <a:off x="417432" y="4076451"/>
            <a:ext cx="3868321" cy="4810145"/>
          </a:xfrm>
        </p:spPr>
        <p:txBody>
          <a:bodyPr vert="horz" lIns="91440" tIns="45720" rIns="91440" bIns="45720" rtlCol="0" anchor="t">
            <a:normAutofit/>
          </a:bodyPr>
          <a:lstStyle/>
          <a:p>
            <a:pPr lvl="1" indent="-228600" defTabSz="914400">
              <a:buFont typeface="Arial" panose="020B0604020202020204" pitchFamily="34" charset="0"/>
              <a:buChar char="•"/>
            </a:pPr>
            <a:r>
              <a:rPr lang="en-US" sz="1700">
                <a:latin typeface="+mn-lt"/>
                <a:ea typeface="+mn-ea"/>
              </a:rPr>
              <a:t>Meeting attendance</a:t>
            </a:r>
          </a:p>
          <a:p>
            <a:pPr lvl="1" indent="-228600" defTabSz="914400">
              <a:buFont typeface="Arial" panose="020B0604020202020204" pitchFamily="34" charset="0"/>
              <a:buChar char="•"/>
            </a:pPr>
            <a:r>
              <a:rPr lang="en-US" sz="1700">
                <a:latin typeface="+mn-lt"/>
                <a:ea typeface="+mn-ea"/>
              </a:rPr>
              <a:t>Review Bylaws Annually </a:t>
            </a:r>
          </a:p>
          <a:p>
            <a:pPr lvl="1" indent="-228600" defTabSz="914400">
              <a:buFont typeface="Arial" panose="020B0604020202020204" pitchFamily="34" charset="0"/>
              <a:buChar char="•"/>
            </a:pPr>
            <a:r>
              <a:rPr lang="en-US" sz="1700">
                <a:latin typeface="+mn-lt"/>
                <a:ea typeface="+mn-ea"/>
              </a:rPr>
              <a:t>Review LEPC Plan Annually </a:t>
            </a:r>
          </a:p>
          <a:p>
            <a:pPr lvl="1" indent="-228600" defTabSz="914400">
              <a:buFont typeface="Arial" panose="020B0604020202020204" pitchFamily="34" charset="0"/>
              <a:buChar char="•"/>
            </a:pPr>
            <a:r>
              <a:rPr lang="en-US" sz="1700">
                <a:latin typeface="+mn-lt"/>
                <a:ea typeface="+mn-ea"/>
              </a:rPr>
              <a:t>Participate in appropriate Committees</a:t>
            </a:r>
          </a:p>
          <a:p>
            <a:pPr lvl="1" indent="-228600" defTabSz="914400">
              <a:buFont typeface="Arial" panose="020B0604020202020204" pitchFamily="34" charset="0"/>
              <a:buChar char="•"/>
            </a:pPr>
            <a:endParaRPr lang="en-US" sz="1700">
              <a:latin typeface="+mn-lt"/>
              <a:ea typeface="+mn-ea"/>
            </a:endParaRPr>
          </a:p>
          <a:p>
            <a:pPr lvl="1" indent="-228600" defTabSz="914400">
              <a:buFont typeface="Arial" panose="020B0604020202020204" pitchFamily="34" charset="0"/>
              <a:buChar char="•"/>
            </a:pPr>
            <a:endParaRPr lang="en-US" sz="1700">
              <a:latin typeface="+mn-lt"/>
              <a:ea typeface="+mn-ea"/>
            </a:endParaRPr>
          </a:p>
          <a:p>
            <a:pPr marL="571363" lvl="1" indent="0" defTabSz="914400">
              <a:buNone/>
            </a:pPr>
            <a:r>
              <a:rPr lang="en-US" sz="1700" b="1">
                <a:latin typeface="+mn-lt"/>
                <a:ea typeface="+mn-ea"/>
              </a:rPr>
              <a:t>Make sure every member knows that they contribute specific knowledge and resources to the safely of their community. </a:t>
            </a:r>
          </a:p>
          <a:p>
            <a:pPr marL="799963" lvl="1" indent="-228600" defTabSz="914400">
              <a:buFont typeface="Arial" panose="020B0604020202020204" pitchFamily="34" charset="0"/>
              <a:buChar char="•"/>
            </a:pPr>
            <a:endParaRPr lang="en-US" sz="1700" b="1">
              <a:latin typeface="+mn-lt"/>
              <a:ea typeface="+mn-ea"/>
            </a:endParaRPr>
          </a:p>
          <a:p>
            <a:pPr marL="571363" lvl="1" indent="0" defTabSz="914400">
              <a:buNone/>
            </a:pPr>
            <a:r>
              <a:rPr lang="en-US" sz="1700" b="1">
                <a:latin typeface="+mn-lt"/>
                <a:ea typeface="+mn-ea"/>
              </a:rPr>
              <a:t>Your LEPC Bylaws are a great tool to define LEPC Membership Requirements. </a:t>
            </a:r>
          </a:p>
        </p:txBody>
      </p:sp>
      <p:pic>
        <p:nvPicPr>
          <p:cNvPr id="3074" name="Picture 2" descr="LEPC – Camden County, MO Emergency Management Agency">
            <a:extLst>
              <a:ext uri="{FF2B5EF4-FFF2-40B4-BE49-F238E27FC236}">
                <a16:creationId xmlns:a16="http://schemas.microsoft.com/office/drawing/2014/main" id="{143DA39D-8DBC-9D1F-D4F0-1D828BEF106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5513193" y="1957595"/>
            <a:ext cx="7786358" cy="6521073"/>
          </a:xfrm>
          <a:prstGeom prst="rect">
            <a:avLst/>
          </a:prstGeom>
          <a:noFill/>
          <a:extLst>
            <a:ext uri="{909E8E84-426E-40DD-AFC4-6F175D3DCCD1}">
              <a14:hiddenFill xmlns:a14="http://schemas.microsoft.com/office/drawing/2010/main">
                <a:solidFill>
                  <a:srgbClr val="FFFFFF"/>
                </a:solidFill>
              </a14:hiddenFill>
            </a:ext>
          </a:extLst>
        </p:spPr>
      </p:pic>
      <p:sp>
        <p:nvSpPr>
          <p:cNvPr id="39940" name="Slide Number Placeholder 5"/>
          <p:cNvSpPr>
            <a:spLocks noGrp="1"/>
          </p:cNvSpPr>
          <p:nvPr>
            <p:ph type="sldNum" sz="quarter" idx="12"/>
          </p:nvPr>
        </p:nvSpPr>
        <p:spPr>
          <a:xfrm>
            <a:off x="10906386" y="9533053"/>
            <a:ext cx="2386308" cy="547603"/>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CC88EA80-BAAA-4618-849B-E155ECC3A970}" type="slidenum">
              <a:rPr kumimoji="0" lang="en-US" sz="1600" b="0" i="0" u="none" strike="noStrike" cap="none" spc="0" normalizeH="0" baseline="0" noProof="0">
                <a:ln>
                  <a:noFill/>
                </a:ln>
                <a:solidFill>
                  <a:schemeClr val="tx1">
                    <a:lumMod val="50000"/>
                    <a:lumOff val="50000"/>
                  </a:schemeClr>
                </a:solidFill>
                <a:effectLst/>
                <a:uLnTx/>
                <a:uFillTx/>
              </a:rPr>
              <a:pPr marR="0" lvl="0" indent="0" defTabSz="914400" fontAlgn="auto">
                <a:spcBef>
                  <a:spcPts val="0"/>
                </a:spcBef>
                <a:spcAft>
                  <a:spcPts val="600"/>
                </a:spcAft>
                <a:buClrTx/>
                <a:buSzTx/>
                <a:buFontTx/>
                <a:buNone/>
                <a:tabLst/>
                <a:defRPr/>
              </a:pPr>
              <a:t>10</a:t>
            </a:fld>
            <a:endParaRPr kumimoji="0" lang="en-US" sz="1600" b="0" i="0" u="none" strike="noStrike" cap="none" spc="0" normalizeH="0" baseline="0" noProof="0">
              <a:ln>
                <a:noFill/>
              </a:ln>
              <a:solidFill>
                <a:schemeClr val="tx1">
                  <a:lumMod val="50000"/>
                  <a:lumOff val="50000"/>
                </a:schemeClr>
              </a:solidFill>
              <a:effectLst/>
              <a:uLnTx/>
              <a:uFillTx/>
            </a:endParaRPr>
          </a:p>
        </p:txBody>
      </p:sp>
    </p:spTree>
    <p:extLst>
      <p:ext uri="{BB962C8B-B14F-4D97-AF65-F5344CB8AC3E}">
        <p14:creationId xmlns:p14="http://schemas.microsoft.com/office/powerpoint/2010/main" val="39815914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a:t>LEPC and TEPC By-laws</a:t>
            </a:r>
          </a:p>
        </p:txBody>
      </p:sp>
      <p:sp>
        <p:nvSpPr>
          <p:cNvPr id="8" name="Content Placeholder 7"/>
          <p:cNvSpPr>
            <a:spLocks noGrp="1"/>
          </p:cNvSpPr>
          <p:nvPr>
            <p:ph idx="1"/>
          </p:nvPr>
        </p:nvSpPr>
        <p:spPr/>
        <p:txBody>
          <a:bodyPr vert="horz" lIns="91440" tIns="45720" rIns="91440" bIns="45720" rtlCol="0" anchor="t">
            <a:noAutofit/>
          </a:bodyPr>
          <a:lstStyle/>
          <a:p>
            <a:pPr marL="0" indent="0">
              <a:buNone/>
            </a:pPr>
            <a:r>
              <a:rPr lang="en-US" sz="2800" b="1">
                <a:latin typeface="Calibri"/>
                <a:ea typeface="Roboto"/>
                <a:cs typeface="Calibri"/>
              </a:rPr>
              <a:t>LEPC or TEPC  by-laws should include the following minimum provisions: </a:t>
            </a:r>
            <a:endParaRPr lang="en-US" sz="2800" b="1">
              <a:latin typeface="Calibri"/>
              <a:cs typeface="Calibri"/>
            </a:endParaRPr>
          </a:p>
          <a:p>
            <a:pPr marL="0" indent="0">
              <a:buNone/>
            </a:pPr>
            <a:endParaRPr lang="en-US" sz="2800">
              <a:latin typeface="Calibri"/>
              <a:cs typeface="Calibri"/>
            </a:endParaRPr>
          </a:p>
          <a:p>
            <a:pPr marL="0" indent="0">
              <a:buNone/>
            </a:pPr>
            <a:r>
              <a:rPr lang="en-US" sz="2800">
                <a:latin typeface="Calibri"/>
                <a:ea typeface="Roboto"/>
                <a:cs typeface="Calibri"/>
              </a:rPr>
              <a:t>• Public notification of committee activities. </a:t>
            </a:r>
            <a:endParaRPr lang="en-US" sz="2800">
              <a:latin typeface="Calibri"/>
              <a:cs typeface="Calibri"/>
            </a:endParaRPr>
          </a:p>
          <a:p>
            <a:pPr marL="0" indent="0">
              <a:buNone/>
            </a:pPr>
            <a:r>
              <a:rPr lang="en-US" sz="2800">
                <a:latin typeface="Calibri"/>
                <a:ea typeface="Roboto"/>
                <a:cs typeface="Calibri"/>
              </a:rPr>
              <a:t>• Public meetings to discuss the emergency plan. </a:t>
            </a:r>
            <a:endParaRPr lang="en-US" sz="2800">
              <a:latin typeface="Calibri"/>
              <a:cs typeface="Calibri"/>
            </a:endParaRPr>
          </a:p>
          <a:p>
            <a:pPr marL="0" indent="0">
              <a:buNone/>
            </a:pPr>
            <a:r>
              <a:rPr lang="en-US" sz="2800">
                <a:latin typeface="Calibri"/>
                <a:ea typeface="Roboto"/>
                <a:cs typeface="Calibri"/>
              </a:rPr>
              <a:t>• Distribution of the emergency plan. </a:t>
            </a:r>
            <a:endParaRPr lang="en-US" sz="2800">
              <a:latin typeface="Calibri"/>
              <a:cs typeface="Calibri"/>
            </a:endParaRPr>
          </a:p>
          <a:p>
            <a:pPr marL="0" indent="0">
              <a:buNone/>
            </a:pPr>
            <a:r>
              <a:rPr lang="en-US" sz="2800">
                <a:latin typeface="Calibri"/>
                <a:ea typeface="Roboto"/>
                <a:cs typeface="Calibri"/>
              </a:rPr>
              <a:t>• Election of officers for the LEPC or TEPC organization. </a:t>
            </a:r>
            <a:endParaRPr lang="en-US" sz="2800">
              <a:latin typeface="Calibri"/>
              <a:cs typeface="Calibri"/>
            </a:endParaRPr>
          </a:p>
          <a:p>
            <a:pPr marL="0" indent="0">
              <a:buNone/>
            </a:pPr>
            <a:endParaRPr lang="en-US" sz="2800">
              <a:latin typeface="Calibri"/>
              <a:cs typeface="Calibri"/>
            </a:endParaRPr>
          </a:p>
          <a:p>
            <a:pPr marL="0" indent="0">
              <a:buNone/>
            </a:pPr>
            <a:r>
              <a:rPr lang="en-US" sz="2800" b="1">
                <a:latin typeface="Calibri"/>
                <a:ea typeface="Roboto"/>
                <a:cs typeface="Calibri"/>
              </a:rPr>
              <a:t>Additional information that may be contained in the LEPC or TEPC by-laws includes: </a:t>
            </a:r>
            <a:endParaRPr lang="en-US" sz="2800" b="1">
              <a:latin typeface="Calibri"/>
              <a:cs typeface="Calibri"/>
            </a:endParaRPr>
          </a:p>
          <a:p>
            <a:pPr marL="0" indent="0">
              <a:buNone/>
            </a:pPr>
            <a:r>
              <a:rPr lang="en-US" sz="2800">
                <a:latin typeface="Calibri"/>
                <a:ea typeface="Roboto"/>
                <a:cs typeface="Calibri"/>
              </a:rPr>
              <a:t>• Changes to procedures for emergency response plan. </a:t>
            </a:r>
            <a:endParaRPr lang="en-US" sz="2800">
              <a:latin typeface="Calibri"/>
              <a:cs typeface="Calibri"/>
            </a:endParaRPr>
          </a:p>
          <a:p>
            <a:pPr marL="0" indent="0">
              <a:buNone/>
            </a:pPr>
            <a:r>
              <a:rPr lang="en-US" sz="2800">
                <a:latin typeface="Calibri"/>
                <a:ea typeface="Roboto"/>
                <a:cs typeface="Calibri"/>
              </a:rPr>
              <a:t>• Identification of covered facilities. </a:t>
            </a:r>
            <a:endParaRPr lang="en-US" sz="2800">
              <a:latin typeface="Calibri"/>
              <a:cs typeface="Calibri"/>
            </a:endParaRPr>
          </a:p>
          <a:p>
            <a:pPr marL="0" indent="0">
              <a:buNone/>
            </a:pPr>
            <a:r>
              <a:rPr lang="en-US" sz="2800">
                <a:latin typeface="Calibri"/>
                <a:ea typeface="Roboto"/>
                <a:cs typeface="Calibri"/>
              </a:rPr>
              <a:t>• Letter to covered facilities. </a:t>
            </a:r>
            <a:endParaRPr lang="en-US" sz="2800">
              <a:solidFill>
                <a:srgbClr val="FF0000"/>
              </a:solidFill>
              <a:latin typeface="+mn-lt"/>
              <a:cs typeface="Calibri"/>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11</a:t>
            </a:fld>
            <a:endParaRPr kumimoji="1" lang="ja-JP" altLang="en-US"/>
          </a:p>
        </p:txBody>
      </p:sp>
    </p:spTree>
    <p:extLst>
      <p:ext uri="{BB962C8B-B14F-4D97-AF65-F5344CB8AC3E}">
        <p14:creationId xmlns:p14="http://schemas.microsoft.com/office/powerpoint/2010/main" val="41649256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85394" y="700177"/>
            <a:ext cx="4627432"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Meetings and Recommended Subcommittees</a:t>
            </a:r>
            <a:endParaRPr lang="en-US" kern="10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67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5" name="Rectangle 3994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0983"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Rectangle 2"/>
          <p:cNvSpPr>
            <a:spLocks noGrp="1" noChangeArrowheads="1"/>
          </p:cNvSpPr>
          <p:nvPr>
            <p:ph type="title"/>
          </p:nvPr>
        </p:nvSpPr>
        <p:spPr>
          <a:xfrm>
            <a:off x="720006" y="487978"/>
            <a:ext cx="4988846" cy="2934808"/>
          </a:xfrm>
        </p:spPr>
        <p:txBody>
          <a:bodyPr vert="horz" lIns="91440" tIns="45720" rIns="91440" bIns="45720" rtlCol="0" anchor="b">
            <a:normAutofit/>
          </a:bodyPr>
          <a:lstStyle/>
          <a:p>
            <a:pPr algn="l" defTabSz="914400"/>
            <a:r>
              <a:rPr lang="en-US" sz="6600">
                <a:solidFill>
                  <a:schemeClr val="tx1"/>
                </a:solidFill>
                <a:latin typeface="Calibri"/>
                <a:ea typeface="+mj-ea"/>
                <a:cs typeface="Calibri"/>
              </a:rPr>
              <a:t>Requirements of Public Meetings </a:t>
            </a:r>
            <a:endParaRPr lang="en-US" sz="6600">
              <a:solidFill>
                <a:schemeClr val="tx1"/>
              </a:solidFill>
              <a:latin typeface="+mj-lt"/>
              <a:ea typeface="+mj-ea"/>
            </a:endParaRPr>
          </a:p>
        </p:txBody>
      </p:sp>
      <p:sp>
        <p:nvSpPr>
          <p:cNvPr id="3994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0006" y="3879892"/>
            <a:ext cx="3908608" cy="27427"/>
          </a:xfrm>
          <a:custGeom>
            <a:avLst/>
            <a:gdLst>
              <a:gd name="connsiteX0" fmla="*/ 0 w 3908608"/>
              <a:gd name="connsiteY0" fmla="*/ 0 h 27427"/>
              <a:gd name="connsiteX1" fmla="*/ 651435 w 3908608"/>
              <a:gd name="connsiteY1" fmla="*/ 0 h 27427"/>
              <a:gd name="connsiteX2" fmla="*/ 1381041 w 3908608"/>
              <a:gd name="connsiteY2" fmla="*/ 0 h 27427"/>
              <a:gd name="connsiteX3" fmla="*/ 1954304 w 3908608"/>
              <a:gd name="connsiteY3" fmla="*/ 0 h 27427"/>
              <a:gd name="connsiteX4" fmla="*/ 2527567 w 3908608"/>
              <a:gd name="connsiteY4" fmla="*/ 0 h 27427"/>
              <a:gd name="connsiteX5" fmla="*/ 3218087 w 3908608"/>
              <a:gd name="connsiteY5" fmla="*/ 0 h 27427"/>
              <a:gd name="connsiteX6" fmla="*/ 3908608 w 3908608"/>
              <a:gd name="connsiteY6" fmla="*/ 0 h 27427"/>
              <a:gd name="connsiteX7" fmla="*/ 3908608 w 3908608"/>
              <a:gd name="connsiteY7" fmla="*/ 27427 h 27427"/>
              <a:gd name="connsiteX8" fmla="*/ 3179001 w 3908608"/>
              <a:gd name="connsiteY8" fmla="*/ 27427 h 27427"/>
              <a:gd name="connsiteX9" fmla="*/ 2488480 w 3908608"/>
              <a:gd name="connsiteY9" fmla="*/ 27427 h 27427"/>
              <a:gd name="connsiteX10" fmla="*/ 1837046 w 3908608"/>
              <a:gd name="connsiteY10" fmla="*/ 27427 h 27427"/>
              <a:gd name="connsiteX11" fmla="*/ 1146525 w 3908608"/>
              <a:gd name="connsiteY11" fmla="*/ 27427 h 27427"/>
              <a:gd name="connsiteX12" fmla="*/ 0 w 3908608"/>
              <a:gd name="connsiteY12" fmla="*/ 27427 h 27427"/>
              <a:gd name="connsiteX13" fmla="*/ 0 w 3908608"/>
              <a:gd name="connsiteY13" fmla="*/ 0 h 27427"/>
              <a:gd name="connsiteX0" fmla="*/ 0 w 3908608"/>
              <a:gd name="connsiteY0" fmla="*/ 0 h 27427"/>
              <a:gd name="connsiteX1" fmla="*/ 573263 w 3908608"/>
              <a:gd name="connsiteY1" fmla="*/ 0 h 27427"/>
              <a:gd name="connsiteX2" fmla="*/ 1302869 w 3908608"/>
              <a:gd name="connsiteY2" fmla="*/ 0 h 27427"/>
              <a:gd name="connsiteX3" fmla="*/ 1837046 w 3908608"/>
              <a:gd name="connsiteY3" fmla="*/ 0 h 27427"/>
              <a:gd name="connsiteX4" fmla="*/ 2371222 w 3908608"/>
              <a:gd name="connsiteY4" fmla="*/ 0 h 27427"/>
              <a:gd name="connsiteX5" fmla="*/ 3022657 w 3908608"/>
              <a:gd name="connsiteY5" fmla="*/ 0 h 27427"/>
              <a:gd name="connsiteX6" fmla="*/ 3908608 w 3908608"/>
              <a:gd name="connsiteY6" fmla="*/ 0 h 27427"/>
              <a:gd name="connsiteX7" fmla="*/ 3908608 w 3908608"/>
              <a:gd name="connsiteY7" fmla="*/ 27427 h 27427"/>
              <a:gd name="connsiteX8" fmla="*/ 3335345 w 3908608"/>
              <a:gd name="connsiteY8" fmla="*/ 27427 h 27427"/>
              <a:gd name="connsiteX9" fmla="*/ 2722997 w 3908608"/>
              <a:gd name="connsiteY9" fmla="*/ 27427 h 27427"/>
              <a:gd name="connsiteX10" fmla="*/ 1993390 w 3908608"/>
              <a:gd name="connsiteY10" fmla="*/ 27427 h 27427"/>
              <a:gd name="connsiteX11" fmla="*/ 1381041 w 3908608"/>
              <a:gd name="connsiteY11" fmla="*/ 27427 h 27427"/>
              <a:gd name="connsiteX12" fmla="*/ 768693 w 3908608"/>
              <a:gd name="connsiteY12" fmla="*/ 27427 h 27427"/>
              <a:gd name="connsiteX13" fmla="*/ 0 w 3908608"/>
              <a:gd name="connsiteY13" fmla="*/ 27427 h 27427"/>
              <a:gd name="connsiteX14" fmla="*/ 0 w 3908608"/>
              <a:gd name="connsiteY14"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8608" h="27427" fill="none" extrusionOk="0">
                <a:moveTo>
                  <a:pt x="0" y="0"/>
                </a:moveTo>
                <a:cubicBezTo>
                  <a:pt x="294458" y="-24663"/>
                  <a:pt x="512637" y="4406"/>
                  <a:pt x="651435" y="0"/>
                </a:cubicBezTo>
                <a:cubicBezTo>
                  <a:pt x="777059" y="-4249"/>
                  <a:pt x="1078145" y="-8003"/>
                  <a:pt x="1381041" y="0"/>
                </a:cubicBezTo>
                <a:cubicBezTo>
                  <a:pt x="1740029" y="-1442"/>
                  <a:pt x="1725756" y="15611"/>
                  <a:pt x="1954304" y="0"/>
                </a:cubicBezTo>
                <a:cubicBezTo>
                  <a:pt x="2191705" y="6239"/>
                  <a:pt x="2308818" y="-35680"/>
                  <a:pt x="2527567" y="0"/>
                </a:cubicBezTo>
                <a:cubicBezTo>
                  <a:pt x="2760781" y="426"/>
                  <a:pt x="2872573" y="-8227"/>
                  <a:pt x="3218087" y="0"/>
                </a:cubicBezTo>
                <a:cubicBezTo>
                  <a:pt x="3521570" y="-12048"/>
                  <a:pt x="3671633" y="-30434"/>
                  <a:pt x="3908608" y="0"/>
                </a:cubicBezTo>
                <a:cubicBezTo>
                  <a:pt x="3909645" y="12011"/>
                  <a:pt x="3908730" y="18610"/>
                  <a:pt x="3908608" y="27427"/>
                </a:cubicBezTo>
                <a:cubicBezTo>
                  <a:pt x="3673175" y="58117"/>
                  <a:pt x="3444196" y="2734"/>
                  <a:pt x="3179001" y="27427"/>
                </a:cubicBezTo>
                <a:cubicBezTo>
                  <a:pt x="2907039" y="44196"/>
                  <a:pt x="2824194" y="66553"/>
                  <a:pt x="2488480" y="27427"/>
                </a:cubicBezTo>
                <a:cubicBezTo>
                  <a:pt x="2122525" y="15675"/>
                  <a:pt x="2038361" y="43011"/>
                  <a:pt x="1837046" y="27427"/>
                </a:cubicBezTo>
                <a:cubicBezTo>
                  <a:pt x="1616534" y="12973"/>
                  <a:pt x="1449086" y="17090"/>
                  <a:pt x="1146525" y="27427"/>
                </a:cubicBezTo>
                <a:cubicBezTo>
                  <a:pt x="872342" y="-89377"/>
                  <a:pt x="474258" y="-47692"/>
                  <a:pt x="0" y="27427"/>
                </a:cubicBezTo>
                <a:cubicBezTo>
                  <a:pt x="-967" y="15051"/>
                  <a:pt x="-352" y="8868"/>
                  <a:pt x="0" y="0"/>
                </a:cubicBezTo>
                <a:close/>
              </a:path>
              <a:path w="3908608" h="27427" stroke="0" extrusionOk="0">
                <a:moveTo>
                  <a:pt x="0" y="0"/>
                </a:moveTo>
                <a:cubicBezTo>
                  <a:pt x="257209" y="-11792"/>
                  <a:pt x="360938" y="24084"/>
                  <a:pt x="573263" y="0"/>
                </a:cubicBezTo>
                <a:cubicBezTo>
                  <a:pt x="804734" y="-10971"/>
                  <a:pt x="940926" y="17098"/>
                  <a:pt x="1302869" y="0"/>
                </a:cubicBezTo>
                <a:cubicBezTo>
                  <a:pt x="1665665" y="-21308"/>
                  <a:pt x="1728102" y="2869"/>
                  <a:pt x="1837046" y="0"/>
                </a:cubicBezTo>
                <a:cubicBezTo>
                  <a:pt x="1950693" y="-28646"/>
                  <a:pt x="2226041" y="25301"/>
                  <a:pt x="2371222" y="0"/>
                </a:cubicBezTo>
                <a:cubicBezTo>
                  <a:pt x="2526164" y="-8182"/>
                  <a:pt x="2890855" y="-16058"/>
                  <a:pt x="3022657" y="0"/>
                </a:cubicBezTo>
                <a:cubicBezTo>
                  <a:pt x="3163503" y="-29718"/>
                  <a:pt x="3532740" y="70070"/>
                  <a:pt x="3908608" y="0"/>
                </a:cubicBezTo>
                <a:cubicBezTo>
                  <a:pt x="3909509" y="5727"/>
                  <a:pt x="3909187" y="21872"/>
                  <a:pt x="3908608" y="27427"/>
                </a:cubicBezTo>
                <a:cubicBezTo>
                  <a:pt x="3681242" y="38666"/>
                  <a:pt x="3591027" y="55399"/>
                  <a:pt x="3335345" y="27427"/>
                </a:cubicBezTo>
                <a:cubicBezTo>
                  <a:pt x="3069263" y="-8088"/>
                  <a:pt x="3006908" y="36126"/>
                  <a:pt x="2722997" y="27427"/>
                </a:cubicBezTo>
                <a:cubicBezTo>
                  <a:pt x="2424697" y="50093"/>
                  <a:pt x="2280290" y="54142"/>
                  <a:pt x="1993390" y="27427"/>
                </a:cubicBezTo>
                <a:cubicBezTo>
                  <a:pt x="1695937" y="25636"/>
                  <a:pt x="1572062" y="28415"/>
                  <a:pt x="1381041" y="27427"/>
                </a:cubicBezTo>
                <a:cubicBezTo>
                  <a:pt x="1148157" y="20080"/>
                  <a:pt x="947946" y="-612"/>
                  <a:pt x="768693" y="27427"/>
                </a:cubicBezTo>
                <a:cubicBezTo>
                  <a:pt x="580862" y="89582"/>
                  <a:pt x="234665" y="64598"/>
                  <a:pt x="0" y="27427"/>
                </a:cubicBezTo>
                <a:cubicBezTo>
                  <a:pt x="-30" y="22165"/>
                  <a:pt x="-1653" y="12010"/>
                  <a:pt x="0" y="0"/>
                </a:cubicBezTo>
                <a:close/>
              </a:path>
              <a:path w="3908608" h="27427" fill="none" stroke="0" extrusionOk="0">
                <a:moveTo>
                  <a:pt x="0" y="0"/>
                </a:moveTo>
                <a:cubicBezTo>
                  <a:pt x="307892" y="-30592"/>
                  <a:pt x="508999" y="23112"/>
                  <a:pt x="651435" y="0"/>
                </a:cubicBezTo>
                <a:cubicBezTo>
                  <a:pt x="810278" y="-38977"/>
                  <a:pt x="971661" y="2631"/>
                  <a:pt x="1381041" y="0"/>
                </a:cubicBezTo>
                <a:cubicBezTo>
                  <a:pt x="1738411" y="-7744"/>
                  <a:pt x="1717601" y="23265"/>
                  <a:pt x="1954304" y="0"/>
                </a:cubicBezTo>
                <a:cubicBezTo>
                  <a:pt x="2189694" y="-5424"/>
                  <a:pt x="2288341" y="-18276"/>
                  <a:pt x="2527567" y="0"/>
                </a:cubicBezTo>
                <a:cubicBezTo>
                  <a:pt x="2745741" y="22848"/>
                  <a:pt x="2883213" y="30569"/>
                  <a:pt x="3218087" y="0"/>
                </a:cubicBezTo>
                <a:cubicBezTo>
                  <a:pt x="3569730" y="-6531"/>
                  <a:pt x="3669452" y="-34747"/>
                  <a:pt x="3908608" y="0"/>
                </a:cubicBezTo>
                <a:cubicBezTo>
                  <a:pt x="3908530" y="12329"/>
                  <a:pt x="3908158" y="18766"/>
                  <a:pt x="3908608" y="27427"/>
                </a:cubicBezTo>
                <a:cubicBezTo>
                  <a:pt x="3663739" y="43444"/>
                  <a:pt x="3478254" y="1785"/>
                  <a:pt x="3179001" y="27427"/>
                </a:cubicBezTo>
                <a:cubicBezTo>
                  <a:pt x="2906821" y="49424"/>
                  <a:pt x="2815502" y="57149"/>
                  <a:pt x="2488480" y="27427"/>
                </a:cubicBezTo>
                <a:cubicBezTo>
                  <a:pt x="2168304" y="21159"/>
                  <a:pt x="1994014" y="71833"/>
                  <a:pt x="1837046" y="27427"/>
                </a:cubicBezTo>
                <a:cubicBezTo>
                  <a:pt x="1667226" y="-13814"/>
                  <a:pt x="1388028" y="52939"/>
                  <a:pt x="1146525" y="27427"/>
                </a:cubicBezTo>
                <a:cubicBezTo>
                  <a:pt x="869297" y="-61874"/>
                  <a:pt x="401864" y="-30447"/>
                  <a:pt x="0" y="27427"/>
                </a:cubicBezTo>
                <a:cubicBezTo>
                  <a:pt x="-870" y="14830"/>
                  <a:pt x="-603" y="8433"/>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custGeom>
                    <a:avLst/>
                    <a:gdLst>
                      <a:gd name="connsiteX0" fmla="*/ 0 w 3908608"/>
                      <a:gd name="connsiteY0" fmla="*/ 0 h 27427"/>
                      <a:gd name="connsiteX1" fmla="*/ 651435 w 3908608"/>
                      <a:gd name="connsiteY1" fmla="*/ 0 h 27427"/>
                      <a:gd name="connsiteX2" fmla="*/ 1381041 w 3908608"/>
                      <a:gd name="connsiteY2" fmla="*/ 0 h 27427"/>
                      <a:gd name="connsiteX3" fmla="*/ 1954304 w 3908608"/>
                      <a:gd name="connsiteY3" fmla="*/ 0 h 27427"/>
                      <a:gd name="connsiteX4" fmla="*/ 2527567 w 3908608"/>
                      <a:gd name="connsiteY4" fmla="*/ 0 h 27427"/>
                      <a:gd name="connsiteX5" fmla="*/ 3218087 w 3908608"/>
                      <a:gd name="connsiteY5" fmla="*/ 0 h 27427"/>
                      <a:gd name="connsiteX6" fmla="*/ 3908608 w 3908608"/>
                      <a:gd name="connsiteY6" fmla="*/ 0 h 27427"/>
                      <a:gd name="connsiteX7" fmla="*/ 3908608 w 3908608"/>
                      <a:gd name="connsiteY7" fmla="*/ 27427 h 27427"/>
                      <a:gd name="connsiteX8" fmla="*/ 3179001 w 3908608"/>
                      <a:gd name="connsiteY8" fmla="*/ 27427 h 27427"/>
                      <a:gd name="connsiteX9" fmla="*/ 2488480 w 3908608"/>
                      <a:gd name="connsiteY9" fmla="*/ 27427 h 27427"/>
                      <a:gd name="connsiteX10" fmla="*/ 1837046 w 3908608"/>
                      <a:gd name="connsiteY10" fmla="*/ 27427 h 27427"/>
                      <a:gd name="connsiteX11" fmla="*/ 1146525 w 3908608"/>
                      <a:gd name="connsiteY11" fmla="*/ 27427 h 27427"/>
                      <a:gd name="connsiteX12" fmla="*/ 0 w 3908608"/>
                      <a:gd name="connsiteY12" fmla="*/ 27427 h 27427"/>
                      <a:gd name="connsiteX13" fmla="*/ 0 w 3908608"/>
                      <a:gd name="connsiteY13" fmla="*/ 0 h 27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08608" h="27427" fill="none" extrusionOk="0">
                        <a:moveTo>
                          <a:pt x="0" y="0"/>
                        </a:moveTo>
                        <a:cubicBezTo>
                          <a:pt x="299418" y="-18011"/>
                          <a:pt x="511693" y="10872"/>
                          <a:pt x="651435" y="0"/>
                        </a:cubicBezTo>
                        <a:cubicBezTo>
                          <a:pt x="791177" y="-10872"/>
                          <a:pt x="1023407" y="6323"/>
                          <a:pt x="1381041" y="0"/>
                        </a:cubicBezTo>
                        <a:cubicBezTo>
                          <a:pt x="1738675" y="-6323"/>
                          <a:pt x="1719708" y="19241"/>
                          <a:pt x="1954304" y="0"/>
                        </a:cubicBezTo>
                        <a:cubicBezTo>
                          <a:pt x="2188900" y="-19241"/>
                          <a:pt x="2293970" y="-18747"/>
                          <a:pt x="2527567" y="0"/>
                        </a:cubicBezTo>
                        <a:cubicBezTo>
                          <a:pt x="2761164" y="18747"/>
                          <a:pt x="2897382" y="3705"/>
                          <a:pt x="3218087" y="0"/>
                        </a:cubicBezTo>
                        <a:cubicBezTo>
                          <a:pt x="3538792" y="-3705"/>
                          <a:pt x="3673421" y="-33086"/>
                          <a:pt x="3908608" y="0"/>
                        </a:cubicBezTo>
                        <a:cubicBezTo>
                          <a:pt x="3909568" y="11299"/>
                          <a:pt x="3908503" y="18566"/>
                          <a:pt x="3908608" y="27427"/>
                        </a:cubicBezTo>
                        <a:cubicBezTo>
                          <a:pt x="3648030" y="34532"/>
                          <a:pt x="3455153" y="2988"/>
                          <a:pt x="3179001" y="27427"/>
                        </a:cubicBezTo>
                        <a:cubicBezTo>
                          <a:pt x="2902849" y="51866"/>
                          <a:pt x="2823733" y="57158"/>
                          <a:pt x="2488480" y="27427"/>
                        </a:cubicBezTo>
                        <a:cubicBezTo>
                          <a:pt x="2153227" y="-2304"/>
                          <a:pt x="2009888" y="40604"/>
                          <a:pt x="1837046" y="27427"/>
                        </a:cubicBezTo>
                        <a:cubicBezTo>
                          <a:pt x="1664204" y="14250"/>
                          <a:pt x="1402077" y="47470"/>
                          <a:pt x="1146525" y="27427"/>
                        </a:cubicBezTo>
                        <a:cubicBezTo>
                          <a:pt x="890973" y="7384"/>
                          <a:pt x="415675" y="-20700"/>
                          <a:pt x="0" y="27427"/>
                        </a:cubicBezTo>
                        <a:cubicBezTo>
                          <a:pt x="-969" y="14703"/>
                          <a:pt x="-208" y="8867"/>
                          <a:pt x="0" y="0"/>
                        </a:cubicBezTo>
                        <a:close/>
                      </a:path>
                      <a:path w="3908608" h="27427" stroke="0" extrusionOk="0">
                        <a:moveTo>
                          <a:pt x="0" y="0"/>
                        </a:moveTo>
                        <a:cubicBezTo>
                          <a:pt x="256649" y="8438"/>
                          <a:pt x="358340" y="25398"/>
                          <a:pt x="573263" y="0"/>
                        </a:cubicBezTo>
                        <a:cubicBezTo>
                          <a:pt x="788186" y="-25398"/>
                          <a:pt x="939409" y="23037"/>
                          <a:pt x="1302869" y="0"/>
                        </a:cubicBezTo>
                        <a:cubicBezTo>
                          <a:pt x="1666329" y="-23037"/>
                          <a:pt x="1724539" y="11899"/>
                          <a:pt x="1837046" y="0"/>
                        </a:cubicBezTo>
                        <a:cubicBezTo>
                          <a:pt x="1949553" y="-11899"/>
                          <a:pt x="2217082" y="24934"/>
                          <a:pt x="2371222" y="0"/>
                        </a:cubicBezTo>
                        <a:cubicBezTo>
                          <a:pt x="2525362" y="-24934"/>
                          <a:pt x="2858407" y="-8592"/>
                          <a:pt x="3022657" y="0"/>
                        </a:cubicBezTo>
                        <a:cubicBezTo>
                          <a:pt x="3186907" y="8592"/>
                          <a:pt x="3588232" y="28675"/>
                          <a:pt x="3908608" y="0"/>
                        </a:cubicBezTo>
                        <a:cubicBezTo>
                          <a:pt x="3909613" y="6508"/>
                          <a:pt x="3908814" y="21753"/>
                          <a:pt x="3908608" y="27427"/>
                        </a:cubicBezTo>
                        <a:cubicBezTo>
                          <a:pt x="3679744" y="44794"/>
                          <a:pt x="3598534" y="54818"/>
                          <a:pt x="3335345" y="27427"/>
                        </a:cubicBezTo>
                        <a:cubicBezTo>
                          <a:pt x="3072156" y="36"/>
                          <a:pt x="3011465" y="35945"/>
                          <a:pt x="2722997" y="27427"/>
                        </a:cubicBezTo>
                        <a:cubicBezTo>
                          <a:pt x="2434529" y="18909"/>
                          <a:pt x="2286139" y="51099"/>
                          <a:pt x="1993390" y="27427"/>
                        </a:cubicBezTo>
                        <a:cubicBezTo>
                          <a:pt x="1700641" y="3755"/>
                          <a:pt x="1584376" y="43227"/>
                          <a:pt x="1381041" y="27427"/>
                        </a:cubicBezTo>
                        <a:cubicBezTo>
                          <a:pt x="1177706" y="11627"/>
                          <a:pt x="948284" y="14080"/>
                          <a:pt x="768693" y="27427"/>
                        </a:cubicBezTo>
                        <a:cubicBezTo>
                          <a:pt x="589102" y="40774"/>
                          <a:pt x="266620" y="61563"/>
                          <a:pt x="0" y="27427"/>
                        </a:cubicBezTo>
                        <a:cubicBezTo>
                          <a:pt x="479" y="21154"/>
                          <a:pt x="-246" y="12986"/>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9" name="Rectangle 3"/>
          <p:cNvSpPr>
            <a:spLocks noGrp="1" noChangeArrowheads="1"/>
          </p:cNvSpPr>
          <p:nvPr>
            <p:ph sz="half" idx="1"/>
          </p:nvPr>
        </p:nvSpPr>
        <p:spPr>
          <a:xfrm>
            <a:off x="720006" y="4308683"/>
            <a:ext cx="4773485" cy="4980233"/>
          </a:xfrm>
        </p:spPr>
        <p:txBody>
          <a:bodyPr vert="horz" lIns="91440" tIns="45720" rIns="91440" bIns="45720" rtlCol="0">
            <a:normAutofit/>
          </a:bodyPr>
          <a:lstStyle/>
          <a:p>
            <a:pPr marL="0" indent="-228600" defTabSz="914400">
              <a:buFont typeface="Arial" panose="020B0604020202020204" pitchFamily="34" charset="0"/>
              <a:buChar char="•"/>
            </a:pPr>
            <a:r>
              <a:rPr lang="en-US" sz="2900">
                <a:latin typeface="+mn-lt"/>
                <a:ea typeface="+mn-ea"/>
              </a:rPr>
              <a:t>Per WAC 118-40-170:</a:t>
            </a:r>
          </a:p>
          <a:p>
            <a:pPr marL="0" indent="-228600" defTabSz="914400">
              <a:buFont typeface="Arial" panose="020B0604020202020204" pitchFamily="34" charset="0"/>
              <a:buChar char="•"/>
            </a:pPr>
            <a:r>
              <a:rPr lang="en-US" sz="2900">
                <a:latin typeface="+mn-lt"/>
                <a:ea typeface="+mn-ea"/>
              </a:rPr>
              <a:t>Each committee rules shall include provisions for public notification of committee activities, public meetings to discuss the emergency plan, public comments, response to such comments by the committee, and distribution of emergency response plans to the general public. </a:t>
            </a:r>
          </a:p>
        </p:txBody>
      </p:sp>
      <p:pic>
        <p:nvPicPr>
          <p:cNvPr id="2" name="Picture 1">
            <a:extLst>
              <a:ext uri="{FF2B5EF4-FFF2-40B4-BE49-F238E27FC236}">
                <a16:creationId xmlns:a16="http://schemas.microsoft.com/office/drawing/2014/main" id="{AE44F08E-E3E0-6599-C184-19D781F3E33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74973" y="10"/>
            <a:ext cx="7737726" cy="102854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39940" name="Slide Number Placeholder 5"/>
          <p:cNvSpPr>
            <a:spLocks noGrp="1"/>
          </p:cNvSpPr>
          <p:nvPr>
            <p:ph type="sldNum" sz="quarter" idx="12"/>
          </p:nvPr>
        </p:nvSpPr>
        <p:spPr>
          <a:xfrm>
            <a:off x="11742965" y="9533053"/>
            <a:ext cx="1028581" cy="547603"/>
          </a:xfrm>
        </p:spPr>
        <p:txBody>
          <a:bodyPr vert="horz" lIns="91440" tIns="45720" rIns="91440" bIns="45720" rtlCol="0" anchor="ctr">
            <a:normAutofit/>
          </a:bodyPr>
          <a:lstStyle/>
          <a:p>
            <a:pPr defTabSz="914400">
              <a:spcAft>
                <a:spcPts val="600"/>
              </a:spcAft>
              <a:defRPr/>
            </a:pPr>
            <a:fld id="{CC88EA80-BAAA-4618-849B-E155ECC3A970}" type="slidenum">
              <a:rPr lang="en-US" sz="1200">
                <a:solidFill>
                  <a:srgbClr val="FFFFFF"/>
                </a:solidFill>
                <a:latin typeface="Calibri" panose="020F0502020204030204"/>
              </a:rPr>
              <a:pPr defTabSz="914400">
                <a:spcAft>
                  <a:spcPts val="600"/>
                </a:spcAft>
                <a:defRPr/>
              </a:pPr>
              <a:t>13</a:t>
            </a:fld>
            <a:endParaRPr lang="en-US" sz="1200">
              <a:solidFill>
                <a:srgbClr val="FFFFFF"/>
              </a:solidFill>
              <a:latin typeface="Calibri" panose="020F0502020204030204"/>
            </a:endParaRPr>
          </a:p>
        </p:txBody>
      </p:sp>
    </p:spTree>
    <p:extLst>
      <p:ext uri="{BB962C8B-B14F-4D97-AF65-F5344CB8AC3E}">
        <p14:creationId xmlns:p14="http://schemas.microsoft.com/office/powerpoint/2010/main" val="2410085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a:t>Have an Annual Plan for Meetings and LEPC or TEPC Activities  </a:t>
            </a:r>
          </a:p>
        </p:txBody>
      </p:sp>
      <p:sp>
        <p:nvSpPr>
          <p:cNvPr id="8" name="Content Placeholder 7"/>
          <p:cNvSpPr>
            <a:spLocks noGrp="1"/>
          </p:cNvSpPr>
          <p:nvPr>
            <p:ph idx="1"/>
          </p:nvPr>
        </p:nvSpPr>
        <p:spPr>
          <a:xfrm>
            <a:off x="942867" y="2738015"/>
            <a:ext cx="11907282" cy="6526000"/>
          </a:xfrm>
        </p:spPr>
        <p:txBody>
          <a:bodyPr vert="horz" lIns="91440" tIns="45720" rIns="91440" bIns="45720" rtlCol="0" anchor="t">
            <a:normAutofit fontScale="85000" lnSpcReduction="20000"/>
          </a:bodyPr>
          <a:lstStyle/>
          <a:p>
            <a:pPr marL="0" indent="0">
              <a:buNone/>
            </a:pPr>
            <a:r>
              <a:rPr lang="en-US" sz="4000" dirty="0">
                <a:latin typeface="Calibri"/>
                <a:ea typeface="Roboto"/>
                <a:cs typeface="Calibri"/>
              </a:rPr>
              <a:t>List of Annual LEPC or TEPC Meetings, Responsibilities and Events:</a:t>
            </a:r>
          </a:p>
          <a:p>
            <a:pPr marL="342265" indent="-342265"/>
            <a:r>
              <a:rPr lang="en-US" sz="4000" dirty="0">
                <a:latin typeface="Calibri"/>
                <a:ea typeface="Roboto"/>
                <a:cs typeface="Calibri"/>
              </a:rPr>
              <a:t>Meetings</a:t>
            </a:r>
          </a:p>
          <a:p>
            <a:pPr marL="342265" indent="-342265"/>
            <a:r>
              <a:rPr lang="en-US" sz="4000" dirty="0">
                <a:latin typeface="Calibri"/>
                <a:ea typeface="Roboto"/>
                <a:cs typeface="Calibri"/>
              </a:rPr>
              <a:t>Subcommittee Meetings</a:t>
            </a:r>
          </a:p>
          <a:p>
            <a:pPr marL="342265" indent="-342265"/>
            <a:r>
              <a:rPr lang="en-US" sz="4000" dirty="0">
                <a:latin typeface="Calibri"/>
                <a:ea typeface="Roboto"/>
                <a:cs typeface="Calibri"/>
              </a:rPr>
              <a:t>Plan Update or Review</a:t>
            </a:r>
          </a:p>
          <a:p>
            <a:pPr marL="342265" indent="-342265"/>
            <a:r>
              <a:rPr lang="en-US" sz="4000" dirty="0">
                <a:latin typeface="Calibri"/>
                <a:ea typeface="Roboto"/>
                <a:cs typeface="Calibri"/>
              </a:rPr>
              <a:t>Public Outreach Events </a:t>
            </a:r>
          </a:p>
          <a:p>
            <a:pPr marL="342265" indent="-342265"/>
            <a:r>
              <a:rPr lang="en-US" sz="4000" dirty="0">
                <a:latin typeface="Calibri"/>
                <a:ea typeface="Roboto"/>
                <a:cs typeface="Calibri"/>
              </a:rPr>
              <a:t>Training </a:t>
            </a:r>
            <a:endParaRPr lang="en-US" sz="4000" dirty="0">
              <a:latin typeface="Calibri"/>
              <a:cs typeface="Calibri"/>
            </a:endParaRPr>
          </a:p>
          <a:p>
            <a:pPr marL="342265" indent="-342265"/>
            <a:r>
              <a:rPr lang="en-US" sz="4000" dirty="0">
                <a:latin typeface="Calibri"/>
                <a:ea typeface="Roboto"/>
                <a:cs typeface="Calibri"/>
              </a:rPr>
              <a:t>Exercise</a:t>
            </a:r>
          </a:p>
          <a:p>
            <a:pPr marL="342265" indent="-342265"/>
            <a:r>
              <a:rPr lang="en-US" sz="4000" dirty="0">
                <a:latin typeface="Calibri"/>
                <a:ea typeface="Roboto"/>
                <a:cs typeface="Calibri"/>
              </a:rPr>
              <a:t>Tier Two Review</a:t>
            </a:r>
          </a:p>
          <a:p>
            <a:pPr marL="342265" indent="-342265"/>
            <a:r>
              <a:rPr lang="en-US" sz="4000" dirty="0">
                <a:latin typeface="Calibri"/>
                <a:ea typeface="Roboto"/>
                <a:cs typeface="Calibri"/>
              </a:rPr>
              <a:t>Financial Review</a:t>
            </a:r>
          </a:p>
          <a:p>
            <a:pPr marL="342265" indent="-342265"/>
            <a:r>
              <a:rPr lang="en-US" sz="4000" dirty="0">
                <a:latin typeface="Calibri"/>
                <a:ea typeface="Roboto"/>
                <a:cs typeface="Calibri"/>
              </a:rPr>
              <a:t>Membership Review</a:t>
            </a:r>
          </a:p>
          <a:p>
            <a:pPr marL="342265" indent="-342265"/>
            <a:r>
              <a:rPr lang="en-US" sz="4000" dirty="0">
                <a:latin typeface="Calibri"/>
                <a:ea typeface="Roboto"/>
                <a:cs typeface="Calibri"/>
              </a:rPr>
              <a:t>Annual Meet and Greet Event </a:t>
            </a: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14</a:t>
            </a:fld>
            <a:endParaRPr kumimoji="1" lang="ja-JP" altLang="en-US"/>
          </a:p>
        </p:txBody>
      </p:sp>
    </p:spTree>
    <p:extLst>
      <p:ext uri="{BB962C8B-B14F-4D97-AF65-F5344CB8AC3E}">
        <p14:creationId xmlns:p14="http://schemas.microsoft.com/office/powerpoint/2010/main" val="371179003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42865" y="267471"/>
            <a:ext cx="11828681" cy="1504511"/>
          </a:xfrm>
        </p:spPr>
        <p:txBody>
          <a:bodyPr>
            <a:normAutofit/>
          </a:bodyPr>
          <a:lstStyle/>
          <a:p>
            <a:r>
              <a:rPr lang="en-US" sz="6000"/>
              <a:t>LEPC or TEPC Meetings</a:t>
            </a:r>
          </a:p>
        </p:txBody>
      </p:sp>
      <p:pic>
        <p:nvPicPr>
          <p:cNvPr id="4" name="Content Placeholder 3">
            <a:extLst>
              <a:ext uri="{FF2B5EF4-FFF2-40B4-BE49-F238E27FC236}">
                <a16:creationId xmlns:a16="http://schemas.microsoft.com/office/drawing/2014/main" id="{6970898F-C058-72FF-92D4-A704E131C799}"/>
              </a:ext>
            </a:extLst>
          </p:cNvPr>
          <p:cNvPicPr>
            <a:picLocks noGrp="1" noChangeAspect="1"/>
          </p:cNvPicPr>
          <p:nvPr>
            <p:ph idx="1"/>
          </p:nvPr>
        </p:nvPicPr>
        <p:blipFill>
          <a:blip r:embed="rId3"/>
          <a:stretch>
            <a:fillRect/>
          </a:stretch>
        </p:blipFill>
        <p:spPr>
          <a:xfrm>
            <a:off x="2903156" y="1405725"/>
            <a:ext cx="8635114" cy="7965826"/>
          </a:xfrm>
        </p:spPr>
      </p:pic>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15</a:t>
            </a:fld>
            <a:endParaRPr kumimoji="1" lang="ja-JP" altLang="en-US"/>
          </a:p>
        </p:txBody>
      </p:sp>
    </p:spTree>
    <p:extLst>
      <p:ext uri="{BB962C8B-B14F-4D97-AF65-F5344CB8AC3E}">
        <p14:creationId xmlns:p14="http://schemas.microsoft.com/office/powerpoint/2010/main" val="96992109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942865" y="547602"/>
            <a:ext cx="11828681" cy="1988038"/>
          </a:xfrm>
        </p:spPr>
        <p:txBody>
          <a:bodyPr vert="horz" lIns="91440" tIns="45720" rIns="91440" bIns="45720" rtlCol="0" anchor="ctr">
            <a:normAutofit/>
          </a:bodyPr>
          <a:lstStyle/>
          <a:p>
            <a:pPr algn="l" defTabSz="914400"/>
            <a:r>
              <a:rPr lang="en-US" sz="6000">
                <a:solidFill>
                  <a:srgbClr val="FFFFFF"/>
                </a:solidFill>
                <a:latin typeface="Franklin Gothic Medium"/>
                <a:ea typeface="+mj-ea"/>
              </a:rPr>
              <a:t>EPCRA Reports</a:t>
            </a:r>
            <a:endParaRPr lang="en-US" sz="6000">
              <a:solidFill>
                <a:schemeClr val="bg1"/>
              </a:solidFill>
              <a:latin typeface="Calibri"/>
              <a:ea typeface="+mj-ea"/>
              <a:cs typeface="Calibri"/>
            </a:endParaRPr>
          </a:p>
        </p:txBody>
      </p:sp>
      <p:sp>
        <p:nvSpPr>
          <p:cNvPr id="2" name="Slide Number Placeholder 1">
            <a:extLst>
              <a:ext uri="{FF2B5EF4-FFF2-40B4-BE49-F238E27FC236}">
                <a16:creationId xmlns:a16="http://schemas.microsoft.com/office/drawing/2014/main" id="{893F788D-F531-8F33-3EE9-BF843E131E9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8" name="TextBox 57">
            <a:extLst>
              <a:ext uri="{FF2B5EF4-FFF2-40B4-BE49-F238E27FC236}">
                <a16:creationId xmlns:a16="http://schemas.microsoft.com/office/drawing/2014/main" id="{FF9AB409-E5B6-FA5A-AF8C-9B3744806FE8}"/>
              </a:ext>
            </a:extLst>
          </p:cNvPr>
          <p:cNvSpPr txBox="1"/>
          <p:nvPr/>
        </p:nvSpPr>
        <p:spPr>
          <a:xfrm>
            <a:off x="5055333" y="2380522"/>
            <a:ext cx="363169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64480C2C-2524-AA77-59B4-5739822F5A9D}"/>
              </a:ext>
            </a:extLst>
          </p:cNvPr>
          <p:cNvSpPr txBox="1"/>
          <p:nvPr/>
        </p:nvSpPr>
        <p:spPr>
          <a:xfrm>
            <a:off x="4683710" y="9494596"/>
            <a:ext cx="4634843"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3" name="Title 6">
            <a:extLst>
              <a:ext uri="{FF2B5EF4-FFF2-40B4-BE49-F238E27FC236}">
                <a16:creationId xmlns:a16="http://schemas.microsoft.com/office/drawing/2014/main" id="{0BBFDA70-3908-93E6-54F0-75B5BE11774B}"/>
              </a:ext>
            </a:extLst>
          </p:cNvPr>
          <p:cNvSpPr txBox="1">
            <a:spLocks/>
          </p:cNvSpPr>
          <p:nvPr/>
        </p:nvSpPr>
        <p:spPr>
          <a:xfrm>
            <a:off x="942866" y="547605"/>
            <a:ext cx="11828681" cy="1988038"/>
          </a:xfrm>
          <a:prstGeom prst="rect">
            <a:avLst/>
          </a:prstGeom>
        </p:spPr>
        <p:txBody>
          <a:bodyPr vert="horz" lIns="91440" tIns="45720" rIns="91440" bIns="45720" rtlCol="0" anchor="ctr">
            <a:normAutofit/>
          </a:bodyPr>
          <a:lstStyle>
            <a:lvl1pPr algn="ctr" defTabSz="1371417" rtl="0" eaLnBrk="1" latinLnBrk="0" hangingPunct="1">
              <a:lnSpc>
                <a:spcPct val="90000"/>
              </a:lnSpc>
              <a:spcBef>
                <a:spcPct val="0"/>
              </a:spcBef>
              <a:buNone/>
              <a:defRPr sz="4800" kern="1200">
                <a:solidFill>
                  <a:srgbClr val="44688F"/>
                </a:solidFill>
                <a:latin typeface="Franklin Gothic Medium" panose="020B0603020102020204" pitchFamily="34" charset="0"/>
                <a:ea typeface="Roboto Medium" panose="02000000000000000000" pitchFamily="2" charset="0"/>
                <a:cs typeface="+mj-cs"/>
              </a:defRPr>
            </a:lvl1pPr>
          </a:lstStyle>
          <a:p>
            <a:r>
              <a:rPr lang="en-US" sz="6000"/>
              <a:t>Recommended Subcommittees </a:t>
            </a:r>
          </a:p>
        </p:txBody>
      </p:sp>
      <p:sp>
        <p:nvSpPr>
          <p:cNvPr id="7" name="TextBox 6">
            <a:extLst>
              <a:ext uri="{FF2B5EF4-FFF2-40B4-BE49-F238E27FC236}">
                <a16:creationId xmlns:a16="http://schemas.microsoft.com/office/drawing/2014/main" id="{001FEDC0-DB9C-3D18-801F-E4EF72BFEE31}"/>
              </a:ext>
            </a:extLst>
          </p:cNvPr>
          <p:cNvSpPr txBox="1"/>
          <p:nvPr/>
        </p:nvSpPr>
        <p:spPr>
          <a:xfrm>
            <a:off x="1485900" y="2768343"/>
            <a:ext cx="11285646" cy="6811608"/>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Planning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Hazard Analysis </a:t>
            </a:r>
          </a:p>
          <a:p>
            <a:pPr marL="285750" marR="0" indent="-285750">
              <a:lnSpc>
                <a:spcPct val="107000"/>
              </a:lnSpc>
              <a:spcBef>
                <a:spcPts val="0"/>
              </a:spcBef>
              <a:spcAft>
                <a:spcPts val="800"/>
              </a:spcAft>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Response Capability </a:t>
            </a:r>
          </a:p>
          <a:p>
            <a:pPr marL="285750" marR="0" indent="-285750">
              <a:lnSpc>
                <a:spcPct val="107000"/>
              </a:lnSpc>
              <a:spcBef>
                <a:spcPts val="0"/>
              </a:spcBef>
              <a:spcAft>
                <a:spcPts val="800"/>
              </a:spcAft>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Grant / Financial Resources </a:t>
            </a:r>
          </a:p>
          <a:p>
            <a:pPr marL="285750" marR="0" indent="-285750">
              <a:lnSpc>
                <a:spcPct val="107000"/>
              </a:lnSpc>
              <a:spcBef>
                <a:spcPts val="0"/>
              </a:spcBef>
              <a:spcAft>
                <a:spcPts val="800"/>
              </a:spcAft>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Coordinating</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Hazard Analysis</a:t>
            </a:r>
          </a:p>
          <a:p>
            <a:pPr marL="285750" marR="0" indent="-285750">
              <a:lnSpc>
                <a:spcPct val="107000"/>
              </a:lnSpc>
              <a:spcBef>
                <a:spcPts val="0"/>
              </a:spcBef>
              <a:spcAft>
                <a:spcPts val="800"/>
              </a:spcAft>
              <a:buFont typeface="Arial" panose="020B0604020202020204" pitchFamily="34" charset="0"/>
              <a:buChar char="•"/>
            </a:pPr>
            <a:r>
              <a:rPr lang="en-US" sz="4000" b="1" kern="100" dirty="0">
                <a:latin typeface="Calibri" panose="020F0502020204030204" pitchFamily="34" charset="0"/>
                <a:ea typeface="Calibri" panose="020F0502020204030204" pitchFamily="34" charset="0"/>
                <a:cs typeface="Times New Roman" panose="02020603050405020304" pitchFamily="18" charset="0"/>
              </a:rPr>
              <a:t>Public Outreach </a:t>
            </a:r>
            <a:endParaRPr lang="en-US" sz="40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Tier Two and Facility Information</a:t>
            </a:r>
          </a:p>
          <a:p>
            <a:pPr marL="285750" marR="0" indent="-285750">
              <a:lnSpc>
                <a:spcPct val="107000"/>
              </a:lnSpc>
              <a:spcBef>
                <a:spcPts val="0"/>
              </a:spcBef>
              <a:spcAft>
                <a:spcPts val="800"/>
              </a:spcAft>
              <a:buFont typeface="Arial" panose="020B0604020202020204" pitchFamily="34" charset="0"/>
              <a:buChar char="•"/>
            </a:pPr>
            <a:r>
              <a:rPr lang="en-US" sz="4000" b="1" kern="100" dirty="0">
                <a:effectLst/>
                <a:latin typeface="Calibri" panose="020F0502020204030204" pitchFamily="34" charset="0"/>
                <a:ea typeface="Calibri" panose="020F0502020204030204" pitchFamily="34" charset="0"/>
                <a:cs typeface="Times New Roman" panose="02020603050405020304" pitchFamily="18" charset="0"/>
              </a:rPr>
              <a:t>Media Outreach</a:t>
            </a:r>
            <a:endParaRPr lang="en-US" sz="4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93399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Hazard/Risk Analysis</a:t>
            </a:r>
            <a:endParaRPr lang="en-US" kern="10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3083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615616" y="814748"/>
            <a:ext cx="7658147" cy="1081595"/>
          </a:xfrm>
        </p:spPr>
        <p:txBody>
          <a:bodyPr>
            <a:normAutofit/>
          </a:bodyPr>
          <a:lstStyle/>
          <a:p>
            <a:r>
              <a:rPr lang="en-US" sz="6000">
                <a:latin typeface="Franklin Gothic Medium"/>
                <a:ea typeface="Roboto Medium"/>
              </a:rPr>
              <a:t>Know the RISK</a:t>
            </a:r>
            <a:endParaRPr lang="en-US" sz="6000"/>
          </a:p>
        </p:txBody>
      </p:sp>
      <p:sp>
        <p:nvSpPr>
          <p:cNvPr id="24" name="Text Placeholder 23"/>
          <p:cNvSpPr>
            <a:spLocks noGrp="1"/>
          </p:cNvSpPr>
          <p:nvPr>
            <p:ph type="body" sz="quarter" idx="12"/>
          </p:nvPr>
        </p:nvSpPr>
        <p:spPr>
          <a:xfrm>
            <a:off x="1505061" y="2228205"/>
            <a:ext cx="10706379" cy="7250258"/>
          </a:xfrm>
        </p:spPr>
        <p:txBody>
          <a:bodyPr>
            <a:noAutofit/>
          </a:bodyPr>
          <a:lstStyle/>
          <a:p>
            <a:pPr marL="0" indent="0" algn="l">
              <a:buNone/>
            </a:pPr>
            <a:r>
              <a:rPr lang="en-US" sz="4000">
                <a:latin typeface="Calibri"/>
                <a:ea typeface="Roboto"/>
                <a:cs typeface="Calibri"/>
              </a:rPr>
              <a:t>• What are the major chemical hazards in our community? </a:t>
            </a:r>
            <a:endParaRPr lang="en-US" sz="4000">
              <a:latin typeface="Calibri"/>
              <a:cs typeface="Calibri"/>
            </a:endParaRPr>
          </a:p>
          <a:p>
            <a:pPr marL="0" indent="0" algn="l">
              <a:buNone/>
            </a:pPr>
            <a:endParaRPr lang="en-US" sz="4000">
              <a:latin typeface="Calibri"/>
              <a:ea typeface="Roboto"/>
              <a:cs typeface="Calibri"/>
            </a:endParaRPr>
          </a:p>
          <a:p>
            <a:pPr marL="0" indent="0" algn="l">
              <a:buNone/>
            </a:pPr>
            <a:r>
              <a:rPr lang="en-US" sz="4000">
                <a:latin typeface="Calibri"/>
                <a:ea typeface="Roboto"/>
                <a:cs typeface="Calibri"/>
              </a:rPr>
              <a:t>• How can we determine the area or population likely to be affected by a release? </a:t>
            </a:r>
            <a:endParaRPr lang="en-US" sz="4000">
              <a:latin typeface="Calibri"/>
              <a:cs typeface="Calibri"/>
            </a:endParaRPr>
          </a:p>
          <a:p>
            <a:pPr marL="0" indent="0" algn="l">
              <a:buNone/>
            </a:pPr>
            <a:endParaRPr lang="en-US" sz="4000">
              <a:latin typeface="Calibri"/>
              <a:ea typeface="Roboto"/>
              <a:cs typeface="Calibri"/>
            </a:endParaRPr>
          </a:p>
          <a:p>
            <a:pPr marL="0" indent="0" algn="l">
              <a:buNone/>
            </a:pPr>
            <a:r>
              <a:rPr lang="en-US" sz="4000">
                <a:latin typeface="Calibri"/>
                <a:ea typeface="Roboto"/>
                <a:cs typeface="Calibri"/>
              </a:rPr>
              <a:t>• What emergency response resources (personnel and equipment) does our community need? </a:t>
            </a:r>
            <a:endParaRPr lang="en-US" sz="4000">
              <a:latin typeface="Calibri"/>
              <a:cs typeface="Calibri"/>
            </a:endParaRPr>
          </a:p>
          <a:p>
            <a:pPr marL="0" indent="0" algn="l">
              <a:buNone/>
            </a:pPr>
            <a:endParaRPr lang="en-US" sz="4000">
              <a:latin typeface="Calibri"/>
              <a:ea typeface="Roboto"/>
              <a:cs typeface="Calibri"/>
            </a:endParaRPr>
          </a:p>
          <a:p>
            <a:pPr marL="0" indent="0" algn="l">
              <a:buNone/>
            </a:pPr>
            <a:r>
              <a:rPr lang="en-US" sz="4000">
                <a:latin typeface="Calibri"/>
                <a:ea typeface="Roboto"/>
                <a:cs typeface="Calibri"/>
              </a:rPr>
              <a:t>• What kind of training do local responders need? </a:t>
            </a:r>
            <a:endParaRPr lang="en-US" sz="4000">
              <a:latin typeface="Calibri"/>
              <a:cs typeface="Calibri"/>
            </a:endParaRPr>
          </a:p>
          <a:p>
            <a:pPr marL="0" indent="0" algn="l">
              <a:buNone/>
            </a:pPr>
            <a:endParaRPr lang="en-US" sz="4000">
              <a:latin typeface="Calibri"/>
              <a:ea typeface="Roboto"/>
              <a:cs typeface="Calibri"/>
            </a:endParaRPr>
          </a:p>
          <a:p>
            <a:pPr marL="0" indent="0" algn="l">
              <a:buNone/>
            </a:pPr>
            <a:r>
              <a:rPr lang="en-US" sz="4000">
                <a:latin typeface="Calibri"/>
                <a:ea typeface="Roboto"/>
                <a:cs typeface="Calibri"/>
              </a:rPr>
              <a:t>• How can we </a:t>
            </a:r>
            <a:r>
              <a:rPr lang="en-US" sz="4000" b="1">
                <a:latin typeface="Calibri"/>
                <a:ea typeface="Roboto"/>
                <a:cs typeface="Calibri"/>
              </a:rPr>
              <a:t>help</a:t>
            </a:r>
            <a:r>
              <a:rPr lang="en-US" sz="4000">
                <a:latin typeface="Calibri"/>
                <a:ea typeface="Roboto"/>
                <a:cs typeface="Calibri"/>
              </a:rPr>
              <a:t> prevent chemical accidents? </a:t>
            </a:r>
            <a:endParaRPr lang="en-US" sz="4000">
              <a:latin typeface="Calibri"/>
              <a:cs typeface="Calibri"/>
            </a:endParaRPr>
          </a:p>
        </p:txBody>
      </p:sp>
    </p:spTree>
    <p:extLst>
      <p:ext uri="{BB962C8B-B14F-4D97-AF65-F5344CB8AC3E}">
        <p14:creationId xmlns:p14="http://schemas.microsoft.com/office/powerpoint/2010/main" val="3733748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9461" y="890938"/>
            <a:ext cx="12155489" cy="990361"/>
          </a:xfrm>
        </p:spPr>
        <p:txBody>
          <a:bodyPr>
            <a:normAutofit/>
          </a:bodyPr>
          <a:lstStyle/>
          <a:p>
            <a:pPr algn="ctr"/>
            <a:r>
              <a:rPr lang="en-US" sz="6000"/>
              <a:t>Hazard/Risk Analysis Tools </a:t>
            </a:r>
          </a:p>
        </p:txBody>
      </p:sp>
      <p:sp>
        <p:nvSpPr>
          <p:cNvPr id="5" name="Content Placeholder 2"/>
          <p:cNvSpPr>
            <a:spLocks noGrp="1"/>
          </p:cNvSpPr>
          <p:nvPr>
            <p:ph idx="1"/>
          </p:nvPr>
        </p:nvSpPr>
        <p:spPr>
          <a:xfrm>
            <a:off x="1940477" y="2157794"/>
            <a:ext cx="10637760" cy="7228791"/>
          </a:xfrm>
        </p:spPr>
        <p:txBody>
          <a:bodyPr vert="horz" lIns="91440" tIns="45720" rIns="91440" bIns="45720" rtlCol="0" anchor="t">
            <a:normAutofit/>
          </a:bodyPr>
          <a:lstStyle/>
          <a:p>
            <a:pPr marL="342265" indent="-342265"/>
            <a:r>
              <a:rPr lang="en-US" sz="3600">
                <a:latin typeface="Calibri"/>
                <a:ea typeface="Roboto"/>
                <a:cs typeface="Calibri"/>
              </a:rPr>
              <a:t>Tier Two Reports</a:t>
            </a:r>
          </a:p>
          <a:p>
            <a:pPr marL="342265" indent="-342265"/>
            <a:r>
              <a:rPr lang="en-US" sz="3600">
                <a:latin typeface="Calibri"/>
                <a:ea typeface="Roboto"/>
                <a:cs typeface="Calibri"/>
              </a:rPr>
              <a:t>Rail Information </a:t>
            </a:r>
          </a:p>
          <a:p>
            <a:pPr marL="1027430" lvl="1" indent="-342265"/>
            <a:r>
              <a:rPr lang="en-US">
                <a:latin typeface="Calibri"/>
                <a:ea typeface="Roboto"/>
                <a:cs typeface="Calibri"/>
              </a:rPr>
              <a:t>Union Pacific </a:t>
            </a:r>
            <a:r>
              <a:rPr lang="en-US">
                <a:latin typeface="Calibri"/>
                <a:ea typeface="Roboto"/>
                <a:cs typeface="Calibri"/>
                <a:hlinkClick r:id="rId3"/>
              </a:rPr>
              <a:t>UP: Request for Hazardous Commodity Flow Information</a:t>
            </a:r>
            <a:endParaRPr lang="en-US">
              <a:solidFill>
                <a:srgbClr val="FF0000"/>
              </a:solidFill>
              <a:latin typeface="Calibri"/>
              <a:ea typeface="Roboto"/>
              <a:cs typeface="Calibri"/>
            </a:endParaRPr>
          </a:p>
          <a:p>
            <a:pPr marL="1027430" lvl="1" indent="-342265"/>
            <a:r>
              <a:rPr lang="en-US">
                <a:latin typeface="Calibri"/>
                <a:ea typeface="Roboto"/>
                <a:cs typeface="Calibri"/>
              </a:rPr>
              <a:t>BNSF</a:t>
            </a:r>
            <a:r>
              <a:rPr lang="en-US">
                <a:solidFill>
                  <a:srgbClr val="FF0000"/>
                </a:solidFill>
                <a:latin typeface="Calibri"/>
                <a:ea typeface="Roboto"/>
                <a:cs typeface="Calibri"/>
              </a:rPr>
              <a:t> </a:t>
            </a:r>
            <a:r>
              <a:rPr lang="en-US">
                <a:latin typeface="Calibri"/>
                <a:ea typeface="Roboto"/>
                <a:cs typeface="Calibri"/>
                <a:hlinkClick r:id="rId4"/>
              </a:rPr>
              <a:t>BNSF Hazmat | Commodity Flow Request</a:t>
            </a:r>
            <a:endParaRPr lang="en-US">
              <a:solidFill>
                <a:srgbClr val="FF0000"/>
              </a:solidFill>
              <a:latin typeface="Calibri"/>
              <a:ea typeface="Roboto"/>
              <a:cs typeface="Calibri"/>
            </a:endParaRPr>
          </a:p>
          <a:p>
            <a:pPr marL="342265" indent="-342265"/>
            <a:r>
              <a:rPr lang="en-US" sz="3600">
                <a:latin typeface="Calibri"/>
                <a:ea typeface="Roboto"/>
                <a:cs typeface="Calibri"/>
              </a:rPr>
              <a:t>Local Knowledge of Additional Facilities </a:t>
            </a:r>
          </a:p>
          <a:p>
            <a:pPr marL="342265" indent="-342265"/>
            <a:r>
              <a:rPr lang="en-US" sz="3600">
                <a:latin typeface="Calibri"/>
                <a:ea typeface="Roboto"/>
                <a:cs typeface="Calibri"/>
              </a:rPr>
              <a:t>Additional State and Federal Sources </a:t>
            </a:r>
          </a:p>
          <a:p>
            <a:pPr marL="1027430" lvl="1" indent="-342265"/>
            <a:r>
              <a:rPr lang="en-US" sz="3000">
                <a:latin typeface="Calibri"/>
                <a:ea typeface="Roboto"/>
                <a:cs typeface="Calibri"/>
              </a:rPr>
              <a:t>OPA 90</a:t>
            </a:r>
          </a:p>
          <a:p>
            <a:pPr marL="342265" indent="-342265"/>
            <a:r>
              <a:rPr lang="en-US" sz="3600">
                <a:latin typeface="Calibri"/>
                <a:ea typeface="Roboto"/>
                <a:cs typeface="Calibri"/>
              </a:rPr>
              <a:t>Commodity Flow Studies </a:t>
            </a:r>
          </a:p>
          <a:p>
            <a:pPr marL="1028065" lvl="1" indent="-342265"/>
            <a:endParaRPr lang="en-US" sz="1600"/>
          </a:p>
          <a:p>
            <a:pPr marL="342265" indent="-342265"/>
            <a:endParaRPr lang="en-US" sz="3600"/>
          </a:p>
        </p:txBody>
      </p:sp>
      <p:sp>
        <p:nvSpPr>
          <p:cNvPr id="6" name="TextBox 5">
            <a:extLst>
              <a:ext uri="{FF2B5EF4-FFF2-40B4-BE49-F238E27FC236}">
                <a16:creationId xmlns:a16="http://schemas.microsoft.com/office/drawing/2014/main" id="{6AD7F6C2-4A28-35AD-9492-7E3E93983697}"/>
              </a:ext>
            </a:extLst>
          </p:cNvPr>
          <p:cNvSpPr txBox="1"/>
          <p:nvPr/>
        </p:nvSpPr>
        <p:spPr>
          <a:xfrm>
            <a:off x="12623180" y="9678860"/>
            <a:ext cx="521660" cy="369332"/>
          </a:xfrm>
          <a:prstGeom prst="rect">
            <a:avLst/>
          </a:prstGeom>
          <a:noFill/>
        </p:spPr>
        <p:txBody>
          <a:bodyPr wrap="square" rtlCol="0">
            <a:spAutoFit/>
          </a:bodyPr>
          <a:lstStyle/>
          <a:p>
            <a:r>
              <a:rPr lang="en-US"/>
              <a:t>19</a:t>
            </a:r>
          </a:p>
        </p:txBody>
      </p:sp>
      <p:pic>
        <p:nvPicPr>
          <p:cNvPr id="8" name="Picture 7">
            <a:extLst>
              <a:ext uri="{FF2B5EF4-FFF2-40B4-BE49-F238E27FC236}">
                <a16:creationId xmlns:a16="http://schemas.microsoft.com/office/drawing/2014/main" id="{40DE5E7F-6CA7-BCB1-EF33-6066C4215C5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19962" y="6856962"/>
            <a:ext cx="4313405" cy="1603702"/>
          </a:xfrm>
          <a:prstGeom prst="rect">
            <a:avLst/>
          </a:prstGeom>
        </p:spPr>
      </p:pic>
    </p:spTree>
    <p:extLst>
      <p:ext uri="{BB962C8B-B14F-4D97-AF65-F5344CB8AC3E}">
        <p14:creationId xmlns:p14="http://schemas.microsoft.com/office/powerpoint/2010/main" val="3798835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6318468"/>
            <a:ext cx="13716793" cy="980966"/>
          </a:xfrm>
        </p:spPr>
        <p:txBody>
          <a:bodyPr>
            <a:normAutofit/>
          </a:bodyPr>
          <a:lstStyle/>
          <a:p>
            <a:r>
              <a:rPr lang="en-US" sz="6000" b="1"/>
              <a:t>Washington State LEPC/TEPC 102</a:t>
            </a:r>
            <a:endParaRPr lang="en-US"/>
          </a:p>
        </p:txBody>
      </p:sp>
      <p:sp>
        <p:nvSpPr>
          <p:cNvPr id="8" name="Rectangle 7">
            <a:extLst>
              <a:ext uri="{C183D7F6-B498-43B3-948B-1728B52AA6E4}">
                <adec:decorative xmlns:adec="http://schemas.microsoft.com/office/drawing/2017/decorative" val="1"/>
              </a:ext>
            </a:extLst>
          </p:cNvPr>
          <p:cNvSpPr/>
          <p:nvPr/>
        </p:nvSpPr>
        <p:spPr>
          <a:xfrm>
            <a:off x="-1191" y="5708424"/>
            <a:ext cx="13716794" cy="90319"/>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9" name="Rectangle 8">
            <a:extLst>
              <a:ext uri="{C183D7F6-B498-43B3-948B-1728B52AA6E4}">
                <adec:decorative xmlns:adec="http://schemas.microsoft.com/office/drawing/2017/decorative" val="1"/>
              </a:ext>
            </a:extLst>
          </p:cNvPr>
          <p:cNvSpPr/>
          <p:nvPr/>
        </p:nvSpPr>
        <p:spPr>
          <a:xfrm>
            <a:off x="-1191" y="5798745"/>
            <a:ext cx="13716793" cy="60438"/>
          </a:xfrm>
          <a:prstGeom prst="rect">
            <a:avLst/>
          </a:prstGeom>
          <a:solidFill>
            <a:srgbClr val="3333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4" tIns="34292" rIns="68584" bIns="34292" numCol="1" spcCol="0" rtlCol="0" fromWordArt="0" anchor="ctr" anchorCtr="0" forceAA="0" compatLnSpc="1">
            <a:prstTxWarp prst="textNoShape">
              <a:avLst/>
            </a:prstTxWarp>
            <a:noAutofit/>
          </a:bodyPr>
          <a:lstStyle/>
          <a:p>
            <a:pPr algn="ctr"/>
            <a:endParaRPr kumimoji="1" lang="en-US" sz="1350"/>
          </a:p>
        </p:txBody>
      </p:sp>
      <p:sp>
        <p:nvSpPr>
          <p:cNvPr id="3" name="TextBox 2">
            <a:extLst>
              <a:ext uri="{FF2B5EF4-FFF2-40B4-BE49-F238E27FC236}">
                <a16:creationId xmlns:a16="http://schemas.microsoft.com/office/drawing/2014/main" id="{DEA4B514-D4D2-51C2-C1F4-CCEAB6617133}"/>
              </a:ext>
            </a:extLst>
          </p:cNvPr>
          <p:cNvSpPr txBox="1"/>
          <p:nvPr/>
        </p:nvSpPr>
        <p:spPr>
          <a:xfrm>
            <a:off x="4963886" y="8823366"/>
            <a:ext cx="4120737" cy="1341912"/>
          </a:xfrm>
          <a:prstGeom prst="rect">
            <a:avLst/>
          </a:prstGeom>
          <a:solidFill>
            <a:schemeClr val="bg1"/>
          </a:solidFill>
        </p:spPr>
        <p:txBody>
          <a:bodyPr wrap="square" rtlCol="0">
            <a:spAutoFit/>
          </a:bodyPr>
          <a:lstStyle/>
          <a:p>
            <a:endParaRPr lang="en-US"/>
          </a:p>
        </p:txBody>
      </p:sp>
      <p:pic>
        <p:nvPicPr>
          <p:cNvPr id="6" name="Picture 5" descr="A picture containing shape&#10;&#10;Description automatically generated">
            <a:extLst>
              <a:ext uri="{FF2B5EF4-FFF2-40B4-BE49-F238E27FC236}">
                <a16:creationId xmlns:a16="http://schemas.microsoft.com/office/drawing/2014/main" id="{D5332F6F-132C-F1DA-FD3B-DD10AA67A4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94295" y="7116566"/>
            <a:ext cx="4459918" cy="2437286"/>
          </a:xfrm>
          <a:prstGeom prst="rect">
            <a:avLst/>
          </a:prstGeom>
        </p:spPr>
      </p:pic>
      <p:pic>
        <p:nvPicPr>
          <p:cNvPr id="16" name="Picture Placeholder 15">
            <a:extLst>
              <a:ext uri="{FF2B5EF4-FFF2-40B4-BE49-F238E27FC236}">
                <a16:creationId xmlns:a16="http://schemas.microsoft.com/office/drawing/2014/main" id="{A7675B90-0FE2-4F3B-AB8C-04D75AE85D6B}"/>
              </a:ext>
            </a:extLst>
          </p:cNvPr>
          <p:cNvPicPr>
            <a:picLocks noGrp="1" noChangeAspect="1"/>
          </p:cNvPicPr>
          <p:nvPr>
            <p:ph type="pic" sz="quarter" idx="13"/>
          </p:nvPr>
        </p:nvPicPr>
        <p:blipFill>
          <a:blip r:embed="rId4" cstate="email">
            <a:extLst>
              <a:ext uri="{28A0092B-C50C-407E-A947-70E740481C1C}">
                <a14:useLocalDpi xmlns:a14="http://schemas.microsoft.com/office/drawing/2010/main"/>
              </a:ext>
            </a:extLst>
          </a:blip>
          <a:srcRect/>
          <a:stretch>
            <a:fillRect/>
          </a:stretch>
        </p:blipFill>
        <p:spPr>
          <a:prstGeom prst="rect">
            <a:avLst/>
          </a:prstGeom>
        </p:spPr>
      </p:pic>
      <p:sp>
        <p:nvSpPr>
          <p:cNvPr id="5" name="TextBox 4">
            <a:extLst>
              <a:ext uri="{FF2B5EF4-FFF2-40B4-BE49-F238E27FC236}">
                <a16:creationId xmlns:a16="http://schemas.microsoft.com/office/drawing/2014/main" id="{348A7EEE-60F4-B2ED-E0BE-136232B9EE70}"/>
              </a:ext>
            </a:extLst>
          </p:cNvPr>
          <p:cNvSpPr txBox="1"/>
          <p:nvPr/>
        </p:nvSpPr>
        <p:spPr>
          <a:xfrm>
            <a:off x="4714400" y="9369186"/>
            <a:ext cx="4285612" cy="369332"/>
          </a:xfrm>
          <a:prstGeom prst="rect">
            <a:avLst/>
          </a:prstGeom>
          <a:noFill/>
        </p:spPr>
        <p:txBody>
          <a:bodyPr wrap="square">
            <a:spAutoFit/>
          </a:bodyPr>
          <a:lstStyle/>
          <a:p>
            <a:r>
              <a:rPr lang="en-US">
                <a:hlinkClick r:id="rId5"/>
              </a:rPr>
              <a:t>National LEPC-TEPC Handbook | US EPA</a:t>
            </a:r>
            <a:endParaRPr lang="en-US"/>
          </a:p>
        </p:txBody>
      </p:sp>
    </p:spTree>
    <p:extLst>
      <p:ext uri="{BB962C8B-B14F-4D97-AF65-F5344CB8AC3E}">
        <p14:creationId xmlns:p14="http://schemas.microsoft.com/office/powerpoint/2010/main" val="1437575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79461" y="890938"/>
            <a:ext cx="12155489" cy="990361"/>
          </a:xfrm>
        </p:spPr>
        <p:txBody>
          <a:bodyPr>
            <a:normAutofit/>
          </a:bodyPr>
          <a:lstStyle/>
          <a:p>
            <a:pPr algn="ctr"/>
            <a:r>
              <a:rPr lang="en-US" sz="6000"/>
              <a:t>Road Commodity Flow Study </a:t>
            </a:r>
          </a:p>
        </p:txBody>
      </p:sp>
      <p:sp>
        <p:nvSpPr>
          <p:cNvPr id="5" name="Content Placeholder 2"/>
          <p:cNvSpPr>
            <a:spLocks noGrp="1"/>
          </p:cNvSpPr>
          <p:nvPr>
            <p:ph idx="1"/>
          </p:nvPr>
        </p:nvSpPr>
        <p:spPr>
          <a:xfrm>
            <a:off x="868513" y="2165684"/>
            <a:ext cx="12467477" cy="7228791"/>
          </a:xfrm>
        </p:spPr>
        <p:txBody>
          <a:bodyPr vert="horz" lIns="91440" tIns="45720" rIns="91440" bIns="45720" rtlCol="0" anchor="t">
            <a:normAutofit/>
          </a:bodyPr>
          <a:lstStyle/>
          <a:p>
            <a:pPr marL="1028065" lvl="1" indent="-342265"/>
            <a:endParaRPr lang="en-US" sz="1600"/>
          </a:p>
          <a:p>
            <a:pPr marL="342265" indent="-342265"/>
            <a:endParaRPr lang="en-US" sz="3600"/>
          </a:p>
        </p:txBody>
      </p:sp>
      <p:sp>
        <p:nvSpPr>
          <p:cNvPr id="3" name="Slide Number Placeholder 2"/>
          <p:cNvSpPr>
            <a:spLocks noGrp="1"/>
          </p:cNvSpPr>
          <p:nvPr>
            <p:ph type="sldNum" sz="quarter" idx="12"/>
          </p:nvPr>
        </p:nvSpPr>
        <p:spPr>
          <a:xfrm>
            <a:off x="10050386" y="9391511"/>
            <a:ext cx="3085624" cy="410703"/>
          </a:xfrm>
        </p:spPr>
        <p:txBody>
          <a:bodyPr/>
          <a:lstStyle/>
          <a:p>
            <a:pPr>
              <a:defRPr/>
            </a:pPr>
            <a:fld id="{7370710F-9BF6-4F75-B328-059372828728}" type="slidenum">
              <a:rPr lang="en-US" smtClean="0"/>
              <a:pPr>
                <a:defRPr/>
              </a:pPr>
              <a:t>20</a:t>
            </a:fld>
            <a:endParaRPr lang="en-US"/>
          </a:p>
        </p:txBody>
      </p:sp>
      <p:sp>
        <p:nvSpPr>
          <p:cNvPr id="6" name="TextBox 5">
            <a:extLst>
              <a:ext uri="{FF2B5EF4-FFF2-40B4-BE49-F238E27FC236}">
                <a16:creationId xmlns:a16="http://schemas.microsoft.com/office/drawing/2014/main" id="{6AD7F6C2-4A28-35AD-9492-7E3E93983697}"/>
              </a:ext>
            </a:extLst>
          </p:cNvPr>
          <p:cNvSpPr txBox="1"/>
          <p:nvPr/>
        </p:nvSpPr>
        <p:spPr>
          <a:xfrm>
            <a:off x="12623180" y="9678860"/>
            <a:ext cx="521660" cy="369332"/>
          </a:xfrm>
          <a:prstGeom prst="rect">
            <a:avLst/>
          </a:prstGeom>
          <a:noFill/>
        </p:spPr>
        <p:txBody>
          <a:bodyPr wrap="square" lIns="91440" tIns="45720" rIns="91440" bIns="45720" rtlCol="0" anchor="t">
            <a:spAutoFit/>
          </a:bodyPr>
          <a:lstStyle/>
          <a:p>
            <a:endParaRPr lang="en-US">
              <a:cs typeface="Calibri"/>
            </a:endParaRPr>
          </a:p>
        </p:txBody>
      </p:sp>
      <p:sp>
        <p:nvSpPr>
          <p:cNvPr id="8" name="TextBox 7">
            <a:extLst>
              <a:ext uri="{FF2B5EF4-FFF2-40B4-BE49-F238E27FC236}">
                <a16:creationId xmlns:a16="http://schemas.microsoft.com/office/drawing/2014/main" id="{B1E26598-943B-9DB9-B262-1BF8A03AFB92}"/>
              </a:ext>
            </a:extLst>
          </p:cNvPr>
          <p:cNvSpPr txBox="1"/>
          <p:nvPr/>
        </p:nvSpPr>
        <p:spPr>
          <a:xfrm>
            <a:off x="1089498" y="2165684"/>
            <a:ext cx="12055342" cy="1661993"/>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a:t>DOT/PHMSA has a guide for conducting hazardous materials commodity flow studies: </a:t>
            </a:r>
            <a:r>
              <a:rPr lang="en-US" sz="2400">
                <a:solidFill>
                  <a:schemeClr val="accent5"/>
                </a:solidFill>
                <a:hlinkClick r:id="rId3">
                  <a:extLst>
                    <a:ext uri="{A12FA001-AC4F-418D-AE19-62706E023703}">
                      <ahyp:hlinkClr xmlns:ahyp="http://schemas.microsoft.com/office/drawing/2018/hyperlinkcolor" val="tx"/>
                    </a:ext>
                  </a:extLst>
                </a:hlinkClick>
              </a:rPr>
              <a:t>http://onlinepubs.trb.org/onlinepubs/hmcrp/docs/HM01_FR.pdf</a:t>
            </a:r>
            <a:r>
              <a:rPr lang="en-US" sz="2400">
                <a:solidFill>
                  <a:schemeClr val="accent5"/>
                </a:solidFill>
              </a:rPr>
              <a:t>.</a:t>
            </a:r>
            <a:endParaRPr lang="en-US" sz="2400">
              <a:solidFill>
                <a:schemeClr val="accent5"/>
              </a:solidFill>
              <a:cs typeface="Calibri"/>
            </a:endParaRPr>
          </a:p>
          <a:p>
            <a:pPr marL="285750" indent="-285750">
              <a:buFont typeface="Arial" panose="020B0604020202020204" pitchFamily="34" charset="0"/>
              <a:buChar char="•"/>
            </a:pPr>
            <a:endParaRPr lang="en-US">
              <a:solidFill>
                <a:schemeClr val="accent5"/>
              </a:solidFill>
            </a:endParaRPr>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pic>
        <p:nvPicPr>
          <p:cNvPr id="10" name="Picture 9">
            <a:extLst>
              <a:ext uri="{FF2B5EF4-FFF2-40B4-BE49-F238E27FC236}">
                <a16:creationId xmlns:a16="http://schemas.microsoft.com/office/drawing/2014/main" id="{4E4EEDAF-3475-E12A-090A-5D0E25C8C24D}"/>
              </a:ext>
            </a:extLst>
          </p:cNvPr>
          <p:cNvPicPr>
            <a:picLocks noChangeAspect="1"/>
          </p:cNvPicPr>
          <p:nvPr/>
        </p:nvPicPr>
        <p:blipFill>
          <a:blip r:embed="rId4"/>
          <a:stretch>
            <a:fillRect/>
          </a:stretch>
        </p:blipFill>
        <p:spPr>
          <a:xfrm>
            <a:off x="2105527" y="3366013"/>
            <a:ext cx="9503358" cy="5741819"/>
          </a:xfrm>
          <a:prstGeom prst="rect">
            <a:avLst/>
          </a:prstGeom>
        </p:spPr>
      </p:pic>
    </p:spTree>
    <p:extLst>
      <p:ext uri="{BB962C8B-B14F-4D97-AF65-F5344CB8AC3E}">
        <p14:creationId xmlns:p14="http://schemas.microsoft.com/office/powerpoint/2010/main" val="34024912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5" name="Rectangle 3994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Rectangle 2"/>
          <p:cNvSpPr>
            <a:spLocks noGrp="1" noChangeArrowheads="1"/>
          </p:cNvSpPr>
          <p:nvPr>
            <p:ph type="title"/>
          </p:nvPr>
        </p:nvSpPr>
        <p:spPr>
          <a:xfrm>
            <a:off x="718659" y="958641"/>
            <a:ext cx="4017821" cy="5359447"/>
          </a:xfrm>
        </p:spPr>
        <p:txBody>
          <a:bodyPr vert="horz" lIns="91440" tIns="45720" rIns="91440" bIns="45720" rtlCol="0" anchor="b">
            <a:normAutofit/>
          </a:bodyPr>
          <a:lstStyle/>
          <a:p>
            <a:pPr algn="l" defTabSz="914400"/>
            <a:r>
              <a:rPr lang="en-US" sz="7300" kern="1200">
                <a:solidFill>
                  <a:schemeClr val="tx1"/>
                </a:solidFill>
                <a:latin typeface="+mj-lt"/>
                <a:ea typeface="+mj-ea"/>
                <a:cs typeface="+mj-cs"/>
              </a:rPr>
              <a:t>Mapping and Response Tools </a:t>
            </a:r>
          </a:p>
        </p:txBody>
      </p:sp>
      <p:sp>
        <p:nvSpPr>
          <p:cNvPr id="39939" name="Rectangle 3"/>
          <p:cNvSpPr>
            <a:spLocks noGrp="1" noChangeArrowheads="1"/>
          </p:cNvSpPr>
          <p:nvPr>
            <p:ph sz="half" idx="1"/>
          </p:nvPr>
        </p:nvSpPr>
        <p:spPr>
          <a:xfrm>
            <a:off x="293502" y="6988142"/>
            <a:ext cx="4516817" cy="2338630"/>
          </a:xfrm>
        </p:spPr>
        <p:txBody>
          <a:bodyPr vert="horz" lIns="91440" tIns="45720" rIns="91440" bIns="45720" rtlCol="0" anchor="t">
            <a:normAutofit fontScale="92500" lnSpcReduction="20000"/>
          </a:bodyPr>
          <a:lstStyle/>
          <a:p>
            <a:pPr marL="0" indent="0" algn="ctr" defTabSz="914400">
              <a:spcBef>
                <a:spcPts val="1000"/>
              </a:spcBef>
              <a:buNone/>
            </a:pPr>
            <a:r>
              <a:rPr lang="en-US" sz="2400" b="1" i="0" kern="1200">
                <a:effectLst/>
                <a:latin typeface="+mn-lt"/>
                <a:ea typeface="+mn-ea"/>
                <a:cs typeface="+mn-cs"/>
              </a:rPr>
              <a:t>Computer-Aided Management of Emergency Operations (CAMEO)</a:t>
            </a:r>
          </a:p>
          <a:p>
            <a:pPr marL="0" indent="0" algn="ctr" defTabSz="914400">
              <a:spcBef>
                <a:spcPts val="1000"/>
              </a:spcBef>
              <a:buNone/>
            </a:pPr>
            <a:r>
              <a:rPr lang="en-US" sz="2600">
                <a:latin typeface="Franklin Gothic Book"/>
                <a:ea typeface="Roboto"/>
                <a:hlinkClick r:id="rId3"/>
              </a:rPr>
              <a:t>CAMEO | NOAA</a:t>
            </a:r>
            <a:endParaRPr lang="en-US" sz="2600" b="1" i="0" kern="1200">
              <a:solidFill>
                <a:schemeClr val="tx1"/>
              </a:solidFill>
              <a:effectLst/>
              <a:latin typeface="Franklin Gothic Book"/>
              <a:ea typeface="Roboto"/>
            </a:endParaRPr>
          </a:p>
          <a:p>
            <a:pPr marL="0" indent="0" algn="ctr" defTabSz="914400">
              <a:spcBef>
                <a:spcPts val="1000"/>
              </a:spcBef>
              <a:buNone/>
            </a:pPr>
            <a:endParaRPr lang="en-US" sz="2400" b="1">
              <a:latin typeface="+mn-lt"/>
              <a:ea typeface="+mn-ea"/>
            </a:endParaRPr>
          </a:p>
          <a:p>
            <a:pPr marL="0" indent="0" algn="ctr" defTabSz="914400">
              <a:spcBef>
                <a:spcPts val="1000"/>
              </a:spcBef>
              <a:buNone/>
            </a:pPr>
            <a:r>
              <a:rPr lang="en-US" sz="2400" b="1" i="0" kern="1200">
                <a:effectLst/>
                <a:latin typeface="+mn-lt"/>
                <a:ea typeface="+mn-ea"/>
                <a:cs typeface="+mn-cs"/>
              </a:rPr>
              <a:t>E-Plan</a:t>
            </a:r>
            <a:endParaRPr lang="en-US" sz="2400" b="1">
              <a:latin typeface="Open Sans" panose="020B0606030504020204" pitchFamily="34" charset="0"/>
              <a:ea typeface="Open Sans"/>
              <a:cs typeface="Open Sans"/>
            </a:endParaRPr>
          </a:p>
          <a:p>
            <a:pPr marL="0" indent="0" algn="ctr" defTabSz="914400">
              <a:spcBef>
                <a:spcPts val="1000"/>
              </a:spcBef>
              <a:buNone/>
            </a:pPr>
            <a:r>
              <a:rPr lang="en-US" sz="2400">
                <a:solidFill>
                  <a:srgbClr val="000000"/>
                </a:solidFill>
                <a:latin typeface="Franklin Gothic Book"/>
                <a:ea typeface="Roboto"/>
                <a:hlinkClick r:id="rId4"/>
              </a:rPr>
              <a:t>https://erplan.net/eplan/home.htm</a:t>
            </a:r>
            <a:r>
              <a:rPr lang="en-US" sz="2400">
                <a:solidFill>
                  <a:srgbClr val="000000"/>
                </a:solidFill>
                <a:latin typeface="Franklin Gothic Book"/>
                <a:ea typeface="Roboto"/>
              </a:rPr>
              <a:t> </a:t>
            </a:r>
            <a:r>
              <a:rPr lang="en-US" sz="2400" b="1">
                <a:solidFill>
                  <a:srgbClr val="000000"/>
                </a:solidFill>
                <a:latin typeface="Open Sans"/>
                <a:ea typeface="Open Sans"/>
                <a:cs typeface="Open Sans"/>
              </a:rPr>
              <a:t> </a:t>
            </a:r>
            <a:endParaRPr lang="en-US" sz="2400" b="1" i="0">
              <a:solidFill>
                <a:srgbClr val="000000"/>
              </a:solidFill>
              <a:effectLst/>
              <a:latin typeface="Open Sans" panose="020B0606030504020204" pitchFamily="34" charset="0"/>
              <a:ea typeface="Open Sans"/>
              <a:cs typeface="Open Sans"/>
            </a:endParaRPr>
          </a:p>
          <a:p>
            <a:pPr marL="0" indent="0" defTabSz="914400">
              <a:spcBef>
                <a:spcPts val="1000"/>
              </a:spcBef>
              <a:buNone/>
            </a:pPr>
            <a:endParaRPr lang="en-US" sz="2400" b="1" i="0" kern="1200">
              <a:solidFill>
                <a:schemeClr val="tx1"/>
              </a:solidFill>
              <a:effectLst/>
              <a:latin typeface="+mn-lt"/>
              <a:ea typeface="+mn-ea"/>
              <a:cs typeface="+mn-cs"/>
            </a:endParaRPr>
          </a:p>
        </p:txBody>
      </p:sp>
      <p:sp>
        <p:nvSpPr>
          <p:cNvPr id="3994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603" y="6612879"/>
            <a:ext cx="3661559" cy="27428"/>
          </a:xfrm>
          <a:custGeom>
            <a:avLst/>
            <a:gdLst>
              <a:gd name="connsiteX0" fmla="*/ 0 w 3661559"/>
              <a:gd name="connsiteY0" fmla="*/ 0 h 27428"/>
              <a:gd name="connsiteX1" fmla="*/ 683491 w 3661559"/>
              <a:gd name="connsiteY1" fmla="*/ 0 h 27428"/>
              <a:gd name="connsiteX2" fmla="*/ 1330366 w 3661559"/>
              <a:gd name="connsiteY2" fmla="*/ 0 h 27428"/>
              <a:gd name="connsiteX3" fmla="*/ 1977242 w 3661559"/>
              <a:gd name="connsiteY3" fmla="*/ 0 h 27428"/>
              <a:gd name="connsiteX4" fmla="*/ 2477655 w 3661559"/>
              <a:gd name="connsiteY4" fmla="*/ 0 h 27428"/>
              <a:gd name="connsiteX5" fmla="*/ 3014684 w 3661559"/>
              <a:gd name="connsiteY5" fmla="*/ 0 h 27428"/>
              <a:gd name="connsiteX6" fmla="*/ 3661559 w 3661559"/>
              <a:gd name="connsiteY6" fmla="*/ 0 h 27428"/>
              <a:gd name="connsiteX7" fmla="*/ 3661559 w 3661559"/>
              <a:gd name="connsiteY7" fmla="*/ 27428 h 27428"/>
              <a:gd name="connsiteX8" fmla="*/ 3051299 w 3661559"/>
              <a:gd name="connsiteY8" fmla="*/ 27428 h 27428"/>
              <a:gd name="connsiteX9" fmla="*/ 2550886 w 3661559"/>
              <a:gd name="connsiteY9" fmla="*/ 27428 h 27428"/>
              <a:gd name="connsiteX10" fmla="*/ 2050473 w 3661559"/>
              <a:gd name="connsiteY10" fmla="*/ 27428 h 27428"/>
              <a:gd name="connsiteX11" fmla="*/ 1403598 w 3661559"/>
              <a:gd name="connsiteY11" fmla="*/ 27428 h 27428"/>
              <a:gd name="connsiteX12" fmla="*/ 866569 w 3661559"/>
              <a:gd name="connsiteY12" fmla="*/ 27428 h 27428"/>
              <a:gd name="connsiteX13" fmla="*/ 0 w 3661559"/>
              <a:gd name="connsiteY13" fmla="*/ 27428 h 27428"/>
              <a:gd name="connsiteX14" fmla="*/ 0 w 3661559"/>
              <a:gd name="connsiteY14" fmla="*/ 0 h 27428"/>
              <a:gd name="connsiteX0" fmla="*/ 0 w 3661559"/>
              <a:gd name="connsiteY0" fmla="*/ 0 h 27428"/>
              <a:gd name="connsiteX1" fmla="*/ 573644 w 3661559"/>
              <a:gd name="connsiteY1" fmla="*/ 0 h 27428"/>
              <a:gd name="connsiteX2" fmla="*/ 1074057 w 3661559"/>
              <a:gd name="connsiteY2" fmla="*/ 0 h 27428"/>
              <a:gd name="connsiteX3" fmla="*/ 1757548 w 3661559"/>
              <a:gd name="connsiteY3" fmla="*/ 0 h 27428"/>
              <a:gd name="connsiteX4" fmla="*/ 2331193 w 3661559"/>
              <a:gd name="connsiteY4" fmla="*/ 0 h 27428"/>
              <a:gd name="connsiteX5" fmla="*/ 2904837 w 3661559"/>
              <a:gd name="connsiteY5" fmla="*/ 0 h 27428"/>
              <a:gd name="connsiteX6" fmla="*/ 3661559 w 3661559"/>
              <a:gd name="connsiteY6" fmla="*/ 0 h 27428"/>
              <a:gd name="connsiteX7" fmla="*/ 3661559 w 3661559"/>
              <a:gd name="connsiteY7" fmla="*/ 27428 h 27428"/>
              <a:gd name="connsiteX8" fmla="*/ 3051299 w 3661559"/>
              <a:gd name="connsiteY8" fmla="*/ 27428 h 27428"/>
              <a:gd name="connsiteX9" fmla="*/ 2550886 w 3661559"/>
              <a:gd name="connsiteY9" fmla="*/ 27428 h 27428"/>
              <a:gd name="connsiteX10" fmla="*/ 1940626 w 3661559"/>
              <a:gd name="connsiteY10" fmla="*/ 27428 h 27428"/>
              <a:gd name="connsiteX11" fmla="*/ 1330366 w 3661559"/>
              <a:gd name="connsiteY11" fmla="*/ 27428 h 27428"/>
              <a:gd name="connsiteX12" fmla="*/ 756722 w 3661559"/>
              <a:gd name="connsiteY12" fmla="*/ 27428 h 27428"/>
              <a:gd name="connsiteX13" fmla="*/ 0 w 3661559"/>
              <a:gd name="connsiteY13" fmla="*/ 27428 h 27428"/>
              <a:gd name="connsiteX14" fmla="*/ 0 w 3661559"/>
              <a:gd name="connsiteY14" fmla="*/ 0 h 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61559" h="27428" fill="none" extrusionOk="0">
                <a:moveTo>
                  <a:pt x="0" y="0"/>
                </a:moveTo>
                <a:cubicBezTo>
                  <a:pt x="247044" y="-43041"/>
                  <a:pt x="479109" y="31898"/>
                  <a:pt x="683491" y="0"/>
                </a:cubicBezTo>
                <a:cubicBezTo>
                  <a:pt x="845932" y="13013"/>
                  <a:pt x="1032878" y="23717"/>
                  <a:pt x="1330366" y="0"/>
                </a:cubicBezTo>
                <a:cubicBezTo>
                  <a:pt x="1643409" y="6299"/>
                  <a:pt x="1766089" y="-34116"/>
                  <a:pt x="1977242" y="0"/>
                </a:cubicBezTo>
                <a:cubicBezTo>
                  <a:pt x="2181928" y="49941"/>
                  <a:pt x="2259570" y="4227"/>
                  <a:pt x="2477655" y="0"/>
                </a:cubicBezTo>
                <a:cubicBezTo>
                  <a:pt x="2679362" y="7524"/>
                  <a:pt x="2828028" y="2059"/>
                  <a:pt x="3014684" y="0"/>
                </a:cubicBezTo>
                <a:cubicBezTo>
                  <a:pt x="3185760" y="-6535"/>
                  <a:pt x="3428237" y="-6741"/>
                  <a:pt x="3661559" y="0"/>
                </a:cubicBezTo>
                <a:cubicBezTo>
                  <a:pt x="3663373" y="12317"/>
                  <a:pt x="3660146" y="19018"/>
                  <a:pt x="3661559" y="27428"/>
                </a:cubicBezTo>
                <a:cubicBezTo>
                  <a:pt x="3355149" y="28594"/>
                  <a:pt x="3274013" y="25320"/>
                  <a:pt x="3051299" y="27428"/>
                </a:cubicBezTo>
                <a:cubicBezTo>
                  <a:pt x="2840912" y="24867"/>
                  <a:pt x="2699233" y="39558"/>
                  <a:pt x="2550886" y="27428"/>
                </a:cubicBezTo>
                <a:cubicBezTo>
                  <a:pt x="2420246" y="18782"/>
                  <a:pt x="2155706" y="21355"/>
                  <a:pt x="2050473" y="27428"/>
                </a:cubicBezTo>
                <a:cubicBezTo>
                  <a:pt x="1911241" y="51784"/>
                  <a:pt x="1677393" y="16945"/>
                  <a:pt x="1403598" y="27428"/>
                </a:cubicBezTo>
                <a:cubicBezTo>
                  <a:pt x="1134956" y="-7869"/>
                  <a:pt x="1044146" y="5085"/>
                  <a:pt x="866569" y="27428"/>
                </a:cubicBezTo>
                <a:cubicBezTo>
                  <a:pt x="645486" y="16489"/>
                  <a:pt x="282376" y="-8038"/>
                  <a:pt x="0" y="27428"/>
                </a:cubicBezTo>
                <a:cubicBezTo>
                  <a:pt x="-1157" y="15847"/>
                  <a:pt x="704" y="10817"/>
                  <a:pt x="0" y="0"/>
                </a:cubicBezTo>
                <a:close/>
              </a:path>
              <a:path w="3661559" h="27428" stroke="0" extrusionOk="0">
                <a:moveTo>
                  <a:pt x="0" y="0"/>
                </a:moveTo>
                <a:cubicBezTo>
                  <a:pt x="188999" y="-15429"/>
                  <a:pt x="428848" y="-17814"/>
                  <a:pt x="573644" y="0"/>
                </a:cubicBezTo>
                <a:cubicBezTo>
                  <a:pt x="730579" y="30250"/>
                  <a:pt x="866248" y="-34967"/>
                  <a:pt x="1074057" y="0"/>
                </a:cubicBezTo>
                <a:cubicBezTo>
                  <a:pt x="1299878" y="9219"/>
                  <a:pt x="1451065" y="32067"/>
                  <a:pt x="1757548" y="0"/>
                </a:cubicBezTo>
                <a:cubicBezTo>
                  <a:pt x="2072542" y="-23491"/>
                  <a:pt x="2118727" y="313"/>
                  <a:pt x="2331193" y="0"/>
                </a:cubicBezTo>
                <a:cubicBezTo>
                  <a:pt x="2550128" y="11430"/>
                  <a:pt x="2779068" y="-2287"/>
                  <a:pt x="2904837" y="0"/>
                </a:cubicBezTo>
                <a:cubicBezTo>
                  <a:pt x="3009653" y="990"/>
                  <a:pt x="3338309" y="-4136"/>
                  <a:pt x="3661559" y="0"/>
                </a:cubicBezTo>
                <a:cubicBezTo>
                  <a:pt x="3662955" y="10100"/>
                  <a:pt x="3660733" y="15826"/>
                  <a:pt x="3661559" y="27428"/>
                </a:cubicBezTo>
                <a:cubicBezTo>
                  <a:pt x="3420268" y="57379"/>
                  <a:pt x="3345131" y="12738"/>
                  <a:pt x="3051299" y="27428"/>
                </a:cubicBezTo>
                <a:cubicBezTo>
                  <a:pt x="2756549" y="50106"/>
                  <a:pt x="2672829" y="36225"/>
                  <a:pt x="2550886" y="27428"/>
                </a:cubicBezTo>
                <a:cubicBezTo>
                  <a:pt x="2445120" y="15489"/>
                  <a:pt x="2088523" y="32831"/>
                  <a:pt x="1940626" y="27428"/>
                </a:cubicBezTo>
                <a:cubicBezTo>
                  <a:pt x="1806977" y="26260"/>
                  <a:pt x="1471295" y="38396"/>
                  <a:pt x="1330366" y="27428"/>
                </a:cubicBezTo>
                <a:cubicBezTo>
                  <a:pt x="1193451" y="-42288"/>
                  <a:pt x="1003214" y="-1618"/>
                  <a:pt x="756722" y="27428"/>
                </a:cubicBezTo>
                <a:cubicBezTo>
                  <a:pt x="480744" y="13003"/>
                  <a:pt x="342572" y="9876"/>
                  <a:pt x="0" y="27428"/>
                </a:cubicBezTo>
                <a:cubicBezTo>
                  <a:pt x="-661" y="14655"/>
                  <a:pt x="1046" y="10969"/>
                  <a:pt x="0" y="0"/>
                </a:cubicBezTo>
                <a:close/>
              </a:path>
              <a:path w="3661559" h="27428" fill="none" stroke="0" extrusionOk="0">
                <a:moveTo>
                  <a:pt x="0" y="0"/>
                </a:moveTo>
                <a:cubicBezTo>
                  <a:pt x="217855" y="-51255"/>
                  <a:pt x="490230" y="22514"/>
                  <a:pt x="683491" y="0"/>
                </a:cubicBezTo>
                <a:cubicBezTo>
                  <a:pt x="874962" y="-14771"/>
                  <a:pt x="977723" y="12835"/>
                  <a:pt x="1330366" y="0"/>
                </a:cubicBezTo>
                <a:cubicBezTo>
                  <a:pt x="1633284" y="-977"/>
                  <a:pt x="1756470" y="-8530"/>
                  <a:pt x="1977242" y="0"/>
                </a:cubicBezTo>
                <a:cubicBezTo>
                  <a:pt x="2187009" y="26983"/>
                  <a:pt x="2284743" y="4715"/>
                  <a:pt x="2477655" y="0"/>
                </a:cubicBezTo>
                <a:cubicBezTo>
                  <a:pt x="2706566" y="794"/>
                  <a:pt x="2858713" y="-33500"/>
                  <a:pt x="3014684" y="0"/>
                </a:cubicBezTo>
                <a:cubicBezTo>
                  <a:pt x="3158201" y="3600"/>
                  <a:pt x="3431686" y="15922"/>
                  <a:pt x="3661559" y="0"/>
                </a:cubicBezTo>
                <a:cubicBezTo>
                  <a:pt x="3661991" y="9705"/>
                  <a:pt x="3659354" y="19976"/>
                  <a:pt x="3661559" y="27428"/>
                </a:cubicBezTo>
                <a:cubicBezTo>
                  <a:pt x="3363475" y="25650"/>
                  <a:pt x="3287721" y="37760"/>
                  <a:pt x="3051299" y="27428"/>
                </a:cubicBezTo>
                <a:cubicBezTo>
                  <a:pt x="2810602" y="16821"/>
                  <a:pt x="2722813" y="66441"/>
                  <a:pt x="2550886" y="27428"/>
                </a:cubicBezTo>
                <a:cubicBezTo>
                  <a:pt x="2420245" y="34311"/>
                  <a:pt x="2187046" y="25844"/>
                  <a:pt x="2050473" y="27428"/>
                </a:cubicBezTo>
                <a:cubicBezTo>
                  <a:pt x="1935141" y="71205"/>
                  <a:pt x="1720576" y="90518"/>
                  <a:pt x="1403598" y="27428"/>
                </a:cubicBezTo>
                <a:cubicBezTo>
                  <a:pt x="1129228" y="-4832"/>
                  <a:pt x="1037131" y="14832"/>
                  <a:pt x="866569" y="27428"/>
                </a:cubicBezTo>
                <a:cubicBezTo>
                  <a:pt x="672739" y="40125"/>
                  <a:pt x="215514" y="13189"/>
                  <a:pt x="0" y="27428"/>
                </a:cubicBezTo>
                <a:cubicBezTo>
                  <a:pt x="-1099" y="15412"/>
                  <a:pt x="353" y="9992"/>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3661559"/>
                      <a:gd name="connsiteY0" fmla="*/ 0 h 27428"/>
                      <a:gd name="connsiteX1" fmla="*/ 683491 w 3661559"/>
                      <a:gd name="connsiteY1" fmla="*/ 0 h 27428"/>
                      <a:gd name="connsiteX2" fmla="*/ 1330366 w 3661559"/>
                      <a:gd name="connsiteY2" fmla="*/ 0 h 27428"/>
                      <a:gd name="connsiteX3" fmla="*/ 1977242 w 3661559"/>
                      <a:gd name="connsiteY3" fmla="*/ 0 h 27428"/>
                      <a:gd name="connsiteX4" fmla="*/ 2477655 w 3661559"/>
                      <a:gd name="connsiteY4" fmla="*/ 0 h 27428"/>
                      <a:gd name="connsiteX5" fmla="*/ 3014684 w 3661559"/>
                      <a:gd name="connsiteY5" fmla="*/ 0 h 27428"/>
                      <a:gd name="connsiteX6" fmla="*/ 3661559 w 3661559"/>
                      <a:gd name="connsiteY6" fmla="*/ 0 h 27428"/>
                      <a:gd name="connsiteX7" fmla="*/ 3661559 w 3661559"/>
                      <a:gd name="connsiteY7" fmla="*/ 27428 h 27428"/>
                      <a:gd name="connsiteX8" fmla="*/ 3051299 w 3661559"/>
                      <a:gd name="connsiteY8" fmla="*/ 27428 h 27428"/>
                      <a:gd name="connsiteX9" fmla="*/ 2550886 w 3661559"/>
                      <a:gd name="connsiteY9" fmla="*/ 27428 h 27428"/>
                      <a:gd name="connsiteX10" fmla="*/ 2050473 w 3661559"/>
                      <a:gd name="connsiteY10" fmla="*/ 27428 h 27428"/>
                      <a:gd name="connsiteX11" fmla="*/ 1403598 w 3661559"/>
                      <a:gd name="connsiteY11" fmla="*/ 27428 h 27428"/>
                      <a:gd name="connsiteX12" fmla="*/ 866569 w 3661559"/>
                      <a:gd name="connsiteY12" fmla="*/ 27428 h 27428"/>
                      <a:gd name="connsiteX13" fmla="*/ 0 w 3661559"/>
                      <a:gd name="connsiteY13" fmla="*/ 27428 h 27428"/>
                      <a:gd name="connsiteX14" fmla="*/ 0 w 3661559"/>
                      <a:gd name="connsiteY14" fmla="*/ 0 h 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61559" h="27428" fill="none" extrusionOk="0">
                        <a:moveTo>
                          <a:pt x="0" y="0"/>
                        </a:moveTo>
                        <a:cubicBezTo>
                          <a:pt x="246352" y="-33678"/>
                          <a:pt x="504090" y="17312"/>
                          <a:pt x="683491" y="0"/>
                        </a:cubicBezTo>
                        <a:cubicBezTo>
                          <a:pt x="862892" y="-17312"/>
                          <a:pt x="1016571" y="11600"/>
                          <a:pt x="1330366" y="0"/>
                        </a:cubicBezTo>
                        <a:cubicBezTo>
                          <a:pt x="1644162" y="-11600"/>
                          <a:pt x="1760499" y="-30800"/>
                          <a:pt x="1977242" y="0"/>
                        </a:cubicBezTo>
                        <a:cubicBezTo>
                          <a:pt x="2193985" y="30800"/>
                          <a:pt x="2281297" y="3068"/>
                          <a:pt x="2477655" y="0"/>
                        </a:cubicBezTo>
                        <a:cubicBezTo>
                          <a:pt x="2674013" y="-3068"/>
                          <a:pt x="2846053" y="-7446"/>
                          <a:pt x="3014684" y="0"/>
                        </a:cubicBezTo>
                        <a:cubicBezTo>
                          <a:pt x="3183315" y="7446"/>
                          <a:pt x="3454197" y="-5272"/>
                          <a:pt x="3661559" y="0"/>
                        </a:cubicBezTo>
                        <a:cubicBezTo>
                          <a:pt x="3662155" y="11269"/>
                          <a:pt x="3660233" y="18754"/>
                          <a:pt x="3661559" y="27428"/>
                        </a:cubicBezTo>
                        <a:cubicBezTo>
                          <a:pt x="3358111" y="22647"/>
                          <a:pt x="3282430" y="36488"/>
                          <a:pt x="3051299" y="27428"/>
                        </a:cubicBezTo>
                        <a:cubicBezTo>
                          <a:pt x="2820168" y="18368"/>
                          <a:pt x="2699614" y="47469"/>
                          <a:pt x="2550886" y="27428"/>
                        </a:cubicBezTo>
                        <a:cubicBezTo>
                          <a:pt x="2402158" y="7387"/>
                          <a:pt x="2185971" y="14714"/>
                          <a:pt x="2050473" y="27428"/>
                        </a:cubicBezTo>
                        <a:cubicBezTo>
                          <a:pt x="1914975" y="40142"/>
                          <a:pt x="1688138" y="50783"/>
                          <a:pt x="1403598" y="27428"/>
                        </a:cubicBezTo>
                        <a:cubicBezTo>
                          <a:pt x="1119058" y="4073"/>
                          <a:pt x="1036312" y="18686"/>
                          <a:pt x="866569" y="27428"/>
                        </a:cubicBezTo>
                        <a:cubicBezTo>
                          <a:pt x="696826" y="36170"/>
                          <a:pt x="242120" y="31547"/>
                          <a:pt x="0" y="27428"/>
                        </a:cubicBezTo>
                        <a:cubicBezTo>
                          <a:pt x="-461" y="15457"/>
                          <a:pt x="539" y="10371"/>
                          <a:pt x="0" y="0"/>
                        </a:cubicBezTo>
                        <a:close/>
                      </a:path>
                      <a:path w="3661559" h="27428" stroke="0" extrusionOk="0">
                        <a:moveTo>
                          <a:pt x="0" y="0"/>
                        </a:moveTo>
                        <a:cubicBezTo>
                          <a:pt x="180424" y="-13727"/>
                          <a:pt x="431071" y="-26131"/>
                          <a:pt x="573644" y="0"/>
                        </a:cubicBezTo>
                        <a:cubicBezTo>
                          <a:pt x="716217" y="26131"/>
                          <a:pt x="874401" y="-8387"/>
                          <a:pt x="1074057" y="0"/>
                        </a:cubicBezTo>
                        <a:cubicBezTo>
                          <a:pt x="1273713" y="8387"/>
                          <a:pt x="1445643" y="26449"/>
                          <a:pt x="1757548" y="0"/>
                        </a:cubicBezTo>
                        <a:cubicBezTo>
                          <a:pt x="2069453" y="-26449"/>
                          <a:pt x="2115053" y="-8666"/>
                          <a:pt x="2331193" y="0"/>
                        </a:cubicBezTo>
                        <a:cubicBezTo>
                          <a:pt x="2547334" y="8666"/>
                          <a:pt x="2788552" y="10395"/>
                          <a:pt x="2904837" y="0"/>
                        </a:cubicBezTo>
                        <a:cubicBezTo>
                          <a:pt x="3021122" y="-10395"/>
                          <a:pt x="3298608" y="-13046"/>
                          <a:pt x="3661559" y="0"/>
                        </a:cubicBezTo>
                        <a:cubicBezTo>
                          <a:pt x="3662293" y="10807"/>
                          <a:pt x="3661225" y="16704"/>
                          <a:pt x="3661559" y="27428"/>
                        </a:cubicBezTo>
                        <a:cubicBezTo>
                          <a:pt x="3436408" y="49878"/>
                          <a:pt x="3344479" y="2954"/>
                          <a:pt x="3051299" y="27428"/>
                        </a:cubicBezTo>
                        <a:cubicBezTo>
                          <a:pt x="2758119" y="51902"/>
                          <a:pt x="2662865" y="47006"/>
                          <a:pt x="2550886" y="27428"/>
                        </a:cubicBezTo>
                        <a:cubicBezTo>
                          <a:pt x="2438907" y="7850"/>
                          <a:pt x="2070938" y="29817"/>
                          <a:pt x="1940626" y="27428"/>
                        </a:cubicBezTo>
                        <a:cubicBezTo>
                          <a:pt x="1810314" y="25039"/>
                          <a:pt x="1471704" y="52437"/>
                          <a:pt x="1330366" y="27428"/>
                        </a:cubicBezTo>
                        <a:cubicBezTo>
                          <a:pt x="1189028" y="2419"/>
                          <a:pt x="987311" y="45397"/>
                          <a:pt x="756722" y="27428"/>
                        </a:cubicBezTo>
                        <a:cubicBezTo>
                          <a:pt x="526133" y="9459"/>
                          <a:pt x="338901" y="15592"/>
                          <a:pt x="0" y="27428"/>
                        </a:cubicBezTo>
                        <a:cubicBezTo>
                          <a:pt x="-1286" y="15147"/>
                          <a:pt x="235" y="1103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B5D1091-DE0B-20C0-9467-89C2F1527B02}"/>
              </a:ext>
            </a:extLst>
          </p:cNvPr>
          <p:cNvPicPr>
            <a:picLocks noChangeAspect="1"/>
          </p:cNvPicPr>
          <p:nvPr/>
        </p:nvPicPr>
        <p:blipFill>
          <a:blip r:embed="rId5"/>
          <a:stretch>
            <a:fillRect/>
          </a:stretch>
        </p:blipFill>
        <p:spPr>
          <a:xfrm>
            <a:off x="5235476" y="1642613"/>
            <a:ext cx="8115504" cy="6959043"/>
          </a:xfrm>
          <a:prstGeom prst="rect">
            <a:avLst/>
          </a:prstGeom>
        </p:spPr>
      </p:pic>
      <p:sp>
        <p:nvSpPr>
          <p:cNvPr id="39940" name="Slide Number Placeholder 5"/>
          <p:cNvSpPr>
            <a:spLocks noGrp="1"/>
          </p:cNvSpPr>
          <p:nvPr>
            <p:ph type="sldNum" sz="quarter" idx="12"/>
          </p:nvPr>
        </p:nvSpPr>
        <p:spPr>
          <a:xfrm>
            <a:off x="9685803" y="9533053"/>
            <a:ext cx="3085743" cy="547603"/>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CC88EA80-BAAA-4618-849B-E155ECC3A970}" type="slidenum">
              <a:rPr kumimoji="0" lang="en-US" sz="1200" b="0" i="0" u="none" strike="noStrike" cap="none" spc="0" normalizeH="0" baseline="0" noProof="0">
                <a:ln>
                  <a:noFill/>
                </a:ln>
                <a:effectLst/>
                <a:uLnTx/>
                <a:uFillTx/>
              </a:rPr>
              <a:pPr marR="0" lvl="0" indent="0" defTabSz="914400" fontAlgn="auto">
                <a:spcBef>
                  <a:spcPts val="0"/>
                </a:spcBef>
                <a:spcAft>
                  <a:spcPts val="600"/>
                </a:spcAft>
                <a:buClrTx/>
                <a:buSzTx/>
                <a:buFontTx/>
                <a:buNone/>
                <a:tabLst/>
                <a:defRPr/>
              </a:pPr>
              <a:t>21</a:t>
            </a:fld>
            <a:endParaRPr kumimoji="0" lang="en-US" sz="1200" b="0" i="0" u="none" strike="noStrike" cap="none" spc="0" normalizeH="0" baseline="0" noProof="0">
              <a:ln>
                <a:noFill/>
              </a:ln>
              <a:effectLst/>
              <a:uLnTx/>
              <a:uFillTx/>
            </a:endParaRPr>
          </a:p>
        </p:txBody>
      </p:sp>
    </p:spTree>
    <p:extLst>
      <p:ext uri="{BB962C8B-B14F-4D97-AF65-F5344CB8AC3E}">
        <p14:creationId xmlns:p14="http://schemas.microsoft.com/office/powerpoint/2010/main" val="3894901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First Responders and the </a:t>
            </a:r>
            <a:r>
              <a:rPr lang="en-US" kern="100">
                <a:solidFill>
                  <a:schemeClr val="bg1"/>
                </a:solidFill>
                <a:ea typeface="Calibri" panose="020F0502020204030204" pitchFamily="34" charset="0"/>
                <a:cs typeface="Calibri" panose="020F0502020204030204" pitchFamily="34" charset="0"/>
              </a:rPr>
              <a:t>W</a:t>
            </a:r>
            <a:r>
              <a:rPr lang="en-US" kern="100">
                <a:solidFill>
                  <a:schemeClr val="bg1"/>
                </a:solidFill>
                <a:effectLst/>
                <a:ea typeface="Calibri" panose="020F0502020204030204" pitchFamily="34" charset="0"/>
                <a:cs typeface="Calibri" panose="020F0502020204030204" pitchFamily="34" charset="0"/>
              </a:rPr>
              <a:t>hole Community </a:t>
            </a:r>
            <a:endParaRPr lang="en-US" kern="10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44891" y="6867071"/>
            <a:ext cx="4654969" cy="2548596"/>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Picture 2" descr="Seattle fire responds to hazmat call at UW Health Sciences building">
            <a:extLst>
              <a:ext uri="{FF2B5EF4-FFF2-40B4-BE49-F238E27FC236}">
                <a16:creationId xmlns:a16="http://schemas.microsoft.com/office/drawing/2014/main" id="{9443EEBD-B221-7DB2-73FA-BDFDC3CE111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82812" y="1286712"/>
            <a:ext cx="7579125" cy="4263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582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545D489D-16E1-484D-867B-144368D74B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0983"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9A496F5-B01E-4BF8-9D1E-C4E53B6F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087305" cy="102854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c 33">
            <a:extLst>
              <a:ext uri="{FF2B5EF4-FFF2-40B4-BE49-F238E27FC236}">
                <a16:creationId xmlns:a16="http://schemas.microsoft.com/office/drawing/2014/main" id="{6E895C8D-1379-40B8-8B1B-B6F5AEAF0A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746107">
            <a:off x="3269954" y="2021783"/>
            <a:ext cx="3360998" cy="4481157"/>
          </a:xfrm>
          <a:prstGeom prst="arc">
            <a:avLst>
              <a:gd name="adj1" fmla="val 14612914"/>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Title 6"/>
          <p:cNvSpPr>
            <a:spLocks noGrp="1"/>
          </p:cNvSpPr>
          <p:nvPr>
            <p:ph type="title"/>
          </p:nvPr>
        </p:nvSpPr>
        <p:spPr>
          <a:xfrm>
            <a:off x="774476" y="965051"/>
            <a:ext cx="3488111" cy="8355309"/>
          </a:xfrm>
        </p:spPr>
        <p:txBody>
          <a:bodyPr>
            <a:normAutofit/>
          </a:bodyPr>
          <a:lstStyle/>
          <a:p>
            <a:r>
              <a:rPr lang="en-US">
                <a:solidFill>
                  <a:srgbClr val="FFFFFF"/>
                </a:solidFill>
              </a:rPr>
              <a:t>Sharing Information with First Responders</a:t>
            </a:r>
          </a:p>
        </p:txBody>
      </p:sp>
      <p:sp>
        <p:nvSpPr>
          <p:cNvPr id="8" name="Content Placeholder 7"/>
          <p:cNvSpPr>
            <a:spLocks/>
          </p:cNvSpPr>
          <p:nvPr/>
        </p:nvSpPr>
        <p:spPr>
          <a:xfrm>
            <a:off x="942866" y="2738015"/>
            <a:ext cx="11828681" cy="6526000"/>
          </a:xfrm>
          <a:prstGeom prst="rect">
            <a:avLst/>
          </a:prstGeom>
        </p:spPr>
        <p:txBody>
          <a:bodyPr>
            <a:normAutofit/>
          </a:bodyPr>
          <a:lstStyle/>
          <a:p>
            <a:pPr marL="0" indent="0">
              <a:buNone/>
            </a:pPr>
            <a:endParaRPr lang="en-US" sz="4000">
              <a:solidFill>
                <a:srgbClr val="FF0000"/>
              </a:solidFill>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557572" y="8540148"/>
            <a:ext cx="4177633" cy="780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p:cNvSpPr>
          <p:nvPr/>
        </p:nvSpPr>
        <p:spPr>
          <a:xfrm>
            <a:off x="11599775" y="9604655"/>
            <a:ext cx="2799365" cy="496782"/>
          </a:xfrm>
          <a:prstGeom prst="rect">
            <a:avLst/>
          </a:prstGeom>
        </p:spPr>
        <p:txBody>
          <a:bodyPr/>
          <a:lstStyle/>
          <a:p>
            <a:pPr defTabSz="411480">
              <a:spcAft>
                <a:spcPts val="600"/>
              </a:spcAft>
            </a:pPr>
            <a:fld id="{7E65300D-5599-4468-BF5D-B13C6AAEC98A}" type="slidenum">
              <a:rPr kumimoji="1" lang="ja-JP" altLang="en-US" sz="1620" kern="1200">
                <a:solidFill>
                  <a:schemeClr val="tx1"/>
                </a:solidFill>
                <a:latin typeface="+mn-lt"/>
                <a:ea typeface="+mn-ea"/>
                <a:cs typeface="+mn-cs"/>
              </a:rPr>
              <a:pPr defTabSz="411480">
                <a:spcAft>
                  <a:spcPts val="600"/>
                </a:spcAft>
              </a:pPr>
              <a:t>23</a:t>
            </a:fld>
            <a:endParaRPr kumimoji="1" lang="ja-JP" altLang="en-US"/>
          </a:p>
        </p:txBody>
      </p:sp>
      <p:pic>
        <p:nvPicPr>
          <p:cNvPr id="3" name="Picture 2" descr="HazMat">
            <a:extLst>
              <a:ext uri="{FF2B5EF4-FFF2-40B4-BE49-F238E27FC236}">
                <a16:creationId xmlns:a16="http://schemas.microsoft.com/office/drawing/2014/main" id="{B6134194-5CF5-877D-D9B1-EAF653BE772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80853" y="780429"/>
            <a:ext cx="7032196" cy="44281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956F0B6-E3E7-AEC7-E8F1-1D8988F8B834}"/>
              </a:ext>
            </a:extLst>
          </p:cNvPr>
          <p:cNvSpPr txBox="1"/>
          <p:nvPr/>
        </p:nvSpPr>
        <p:spPr>
          <a:xfrm>
            <a:off x="5730711" y="5803740"/>
            <a:ext cx="7200629" cy="3108543"/>
          </a:xfrm>
          <a:prstGeom prst="rect">
            <a:avLst/>
          </a:prstGeom>
          <a:noFill/>
        </p:spPr>
        <p:txBody>
          <a:bodyPr wrap="square">
            <a:spAutoFit/>
          </a:bodyPr>
          <a:lstStyle/>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Maintaining a contact list</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Strategically planning meeting times to accommodate the first responder in your community</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Encouraging </a:t>
            </a:r>
            <a:r>
              <a:rPr lang="en-US" sz="2800" kern="100">
                <a:latin typeface="Calibri" panose="020F0502020204030204" pitchFamily="34" charset="0"/>
                <a:ea typeface="Calibri" panose="020F0502020204030204" pitchFamily="34" charset="0"/>
                <a:cs typeface="Times New Roman" panose="02020603050405020304" pitchFamily="18" charset="0"/>
              </a:rPr>
              <a:t>p</a:t>
            </a:r>
            <a:r>
              <a:rPr lang="en-US" sz="2800" i="0" kern="100">
                <a:effectLst/>
                <a:latin typeface="Calibri" panose="020F0502020204030204" pitchFamily="34" charset="0"/>
                <a:ea typeface="Calibri" panose="020F0502020204030204" pitchFamily="34" charset="0"/>
                <a:cs typeface="Times New Roman" panose="02020603050405020304" pitchFamily="18" charset="0"/>
              </a:rPr>
              <a:t>articipation in exercises</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Involving first </a:t>
            </a:r>
            <a:r>
              <a:rPr lang="en-US" sz="2800" kern="100">
                <a:latin typeface="Calibri" panose="020F0502020204030204" pitchFamily="34" charset="0"/>
                <a:ea typeface="Calibri" panose="020F0502020204030204" pitchFamily="34" charset="0"/>
                <a:cs typeface="Times New Roman" panose="02020603050405020304" pitchFamily="18" charset="0"/>
              </a:rPr>
              <a:t>r</a:t>
            </a:r>
            <a:r>
              <a:rPr lang="en-US" sz="2800" i="0" kern="100">
                <a:effectLst/>
                <a:latin typeface="Calibri" panose="020F0502020204030204" pitchFamily="34" charset="0"/>
                <a:ea typeface="Calibri" panose="020F0502020204030204" pitchFamily="34" charset="0"/>
                <a:cs typeface="Times New Roman" panose="02020603050405020304" pitchFamily="18" charset="0"/>
              </a:rPr>
              <a:t>esponders in public outreach</a:t>
            </a:r>
          </a:p>
          <a:p>
            <a:pPr marL="285750" marR="0" lvl="0" indent="-285750" algn="l" defTabSz="13715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i="0" kern="100">
                <a:effectLst/>
                <a:latin typeface="Calibri" panose="020F0502020204030204" pitchFamily="34" charset="0"/>
                <a:ea typeface="Calibri" panose="020F0502020204030204" pitchFamily="34" charset="0"/>
                <a:cs typeface="Times New Roman" panose="02020603050405020304" pitchFamily="18" charset="0"/>
              </a:rPr>
              <a:t>Sharing resource opportunities</a:t>
            </a:r>
          </a:p>
        </p:txBody>
      </p:sp>
    </p:spTree>
    <p:extLst>
      <p:ext uri="{BB962C8B-B14F-4D97-AF65-F5344CB8AC3E}">
        <p14:creationId xmlns:p14="http://schemas.microsoft.com/office/powerpoint/2010/main" val="94032324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a:t>Local Governments Reimbursement (LGR) Program  </a:t>
            </a:r>
          </a:p>
        </p:txBody>
      </p:sp>
      <p:sp>
        <p:nvSpPr>
          <p:cNvPr id="8" name="Content Placeholder 7"/>
          <p:cNvSpPr>
            <a:spLocks noGrp="1"/>
          </p:cNvSpPr>
          <p:nvPr>
            <p:ph idx="1"/>
          </p:nvPr>
        </p:nvSpPr>
        <p:spPr/>
        <p:txBody>
          <a:bodyPr>
            <a:normAutofit/>
          </a:bodyPr>
          <a:lstStyle/>
          <a:p>
            <a:endParaRPr lang="en-US" sz="4000">
              <a:solidFill>
                <a:srgbClr val="FF0000"/>
              </a:solidFill>
            </a:endParaRPr>
          </a:p>
          <a:p>
            <a:endParaRPr lang="en-US" sz="4000">
              <a:solidFill>
                <a:srgbClr val="FF0000"/>
              </a:solidFill>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24</a:t>
            </a:fld>
            <a:endParaRPr kumimoji="1" lang="ja-JP" altLang="en-US"/>
          </a:p>
        </p:txBody>
      </p:sp>
      <p:sp>
        <p:nvSpPr>
          <p:cNvPr id="14" name="TextBox 13">
            <a:extLst>
              <a:ext uri="{FF2B5EF4-FFF2-40B4-BE49-F238E27FC236}">
                <a16:creationId xmlns:a16="http://schemas.microsoft.com/office/drawing/2014/main" id="{72AD4F1D-925E-CE6D-5C2D-FA549F58971B}"/>
              </a:ext>
            </a:extLst>
          </p:cNvPr>
          <p:cNvSpPr txBox="1"/>
          <p:nvPr/>
        </p:nvSpPr>
        <p:spPr>
          <a:xfrm>
            <a:off x="2203835" y="2742983"/>
            <a:ext cx="9344134" cy="6986528"/>
          </a:xfrm>
          <a:prstGeom prst="rect">
            <a:avLst/>
          </a:prstGeom>
          <a:noFill/>
        </p:spPr>
        <p:txBody>
          <a:bodyPr wrap="square" lIns="91440" tIns="45720" rIns="91440" bIns="45720" anchor="t">
            <a:spAutoFit/>
          </a:bodyPr>
          <a:lstStyle/>
          <a:p>
            <a:pPr algn="ctr"/>
            <a:r>
              <a:rPr lang="en-US" sz="3200"/>
              <a:t>• Provides reimbursement for temporary, unanticipated emergency measures in response to </a:t>
            </a:r>
            <a:endParaRPr lang="en-US" sz="3200">
              <a:cs typeface="Calibri"/>
            </a:endParaRPr>
          </a:p>
          <a:p>
            <a:pPr algn="ctr"/>
            <a:r>
              <a:rPr lang="en-US" sz="3200"/>
              <a:t>hazardous substance releases or threatened releases. </a:t>
            </a:r>
            <a:endParaRPr lang="en-US" sz="3200">
              <a:cs typeface="Calibri"/>
            </a:endParaRPr>
          </a:p>
          <a:p>
            <a:pPr algn="ctr"/>
            <a:endParaRPr lang="en-US" sz="3200">
              <a:cs typeface="Calibri"/>
            </a:endParaRPr>
          </a:p>
          <a:p>
            <a:pPr algn="ctr"/>
            <a:r>
              <a:rPr lang="en-US" sz="3200"/>
              <a:t>• Provides funds that cannot supplant funds normally provided for response activities. </a:t>
            </a:r>
            <a:endParaRPr lang="en-US" sz="3200">
              <a:cs typeface="Calibri"/>
            </a:endParaRPr>
          </a:p>
          <a:p>
            <a:pPr algn="ctr"/>
            <a:endParaRPr lang="en-US" sz="3200">
              <a:cs typeface="Calibri"/>
            </a:endParaRPr>
          </a:p>
          <a:p>
            <a:pPr algn="ctr"/>
            <a:r>
              <a:rPr lang="en-US" sz="3200"/>
              <a:t>• Has a $25,000 limit per response. </a:t>
            </a:r>
            <a:endParaRPr lang="en-US" sz="3200">
              <a:cs typeface="Calibri"/>
            </a:endParaRPr>
          </a:p>
          <a:p>
            <a:pPr algn="ctr"/>
            <a:endParaRPr lang="en-US" sz="3200">
              <a:cs typeface="Calibri"/>
            </a:endParaRPr>
          </a:p>
          <a:p>
            <a:pPr algn="ctr"/>
            <a:r>
              <a:rPr lang="en-US" sz="3200"/>
              <a:t>• Allows only one reimbursement request per incident. </a:t>
            </a:r>
            <a:endParaRPr lang="en-US" sz="3200">
              <a:cs typeface="Calibri"/>
            </a:endParaRPr>
          </a:p>
          <a:p>
            <a:pPr algn="ctr"/>
            <a:endParaRPr lang="en-US" sz="3200">
              <a:cs typeface="Calibri"/>
            </a:endParaRPr>
          </a:p>
          <a:p>
            <a:pPr algn="ctr"/>
            <a:r>
              <a:rPr lang="en-US" sz="3200"/>
              <a:t>• Does not include petroleum products (unless mixed with another hazardous substance). </a:t>
            </a:r>
            <a:endParaRPr lang="en-US" sz="3200">
              <a:cs typeface="Calibri"/>
            </a:endParaRPr>
          </a:p>
        </p:txBody>
      </p:sp>
    </p:spTree>
    <p:extLst>
      <p:ext uri="{BB962C8B-B14F-4D97-AF65-F5344CB8AC3E}">
        <p14:creationId xmlns:p14="http://schemas.microsoft.com/office/powerpoint/2010/main" val="2772596658"/>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2391" y="781072"/>
            <a:ext cx="11932089" cy="979148"/>
          </a:xfrm>
        </p:spPr>
        <p:txBody>
          <a:bodyPr>
            <a:normAutofit fontScale="90000"/>
          </a:bodyPr>
          <a:lstStyle/>
          <a:p>
            <a:pPr algn="ctr"/>
            <a:r>
              <a:rPr lang="en-US" sz="6000"/>
              <a:t>Communicating with your Community </a:t>
            </a:r>
          </a:p>
        </p:txBody>
      </p:sp>
      <p:sp>
        <p:nvSpPr>
          <p:cNvPr id="24" name="Text Placeholder 23"/>
          <p:cNvSpPr>
            <a:spLocks noGrp="1"/>
          </p:cNvSpPr>
          <p:nvPr>
            <p:ph type="body" sz="quarter" idx="12"/>
          </p:nvPr>
        </p:nvSpPr>
        <p:spPr>
          <a:xfrm>
            <a:off x="1052391" y="2057400"/>
            <a:ext cx="11541429" cy="7086600"/>
          </a:xfrm>
        </p:spPr>
        <p:txBody>
          <a:bodyPr>
            <a:noAutofit/>
          </a:bodyPr>
          <a:lstStyle/>
          <a:p>
            <a:pPr marL="342265" indent="-342265" algn="l"/>
            <a:r>
              <a:rPr lang="en-US" sz="3200">
                <a:latin typeface="Calibri"/>
                <a:ea typeface="Roboto"/>
                <a:cs typeface="Calibri"/>
              </a:rPr>
              <a:t>Demonstrate respect for different cultural customs, norms, and gender roles. </a:t>
            </a:r>
            <a:endParaRPr lang="en-US" sz="4150">
              <a:latin typeface="Calibri"/>
              <a:cs typeface="Calibri"/>
            </a:endParaRPr>
          </a:p>
          <a:p>
            <a:pPr marL="342265" indent="-342265" algn="l"/>
            <a:r>
              <a:rPr lang="en-US" sz="3200">
                <a:latin typeface="Calibri"/>
                <a:ea typeface="Roboto"/>
                <a:cs typeface="Calibri"/>
              </a:rPr>
              <a:t>Important to maintain honesty and integrity in the process and articulate goals, expectations, and limitations. </a:t>
            </a:r>
            <a:endParaRPr lang="en-US" sz="3200">
              <a:latin typeface="Calibri"/>
              <a:cs typeface="Calibri"/>
            </a:endParaRPr>
          </a:p>
          <a:p>
            <a:pPr marL="342265" indent="-342265" algn="l"/>
            <a:r>
              <a:rPr lang="en-US" sz="3200">
                <a:latin typeface="Calibri"/>
                <a:ea typeface="Roboto"/>
                <a:cs typeface="Calibri"/>
              </a:rPr>
              <a:t>Explain technical information in lay terms.</a:t>
            </a:r>
            <a:endParaRPr lang="en-US" sz="3200">
              <a:latin typeface="Calibri"/>
              <a:cs typeface="Calibri"/>
            </a:endParaRPr>
          </a:p>
          <a:p>
            <a:pPr marL="342265" indent="-342265" algn="l"/>
            <a:r>
              <a:rPr lang="en-US" sz="3200">
                <a:latin typeface="Calibri"/>
                <a:ea typeface="Roboto"/>
                <a:cs typeface="Calibri"/>
              </a:rPr>
              <a:t>Clearly present information in a way that avoids misunderstandings.</a:t>
            </a:r>
            <a:endParaRPr lang="en-US" sz="3200">
              <a:latin typeface="Calibri"/>
              <a:cs typeface="Calibri"/>
            </a:endParaRPr>
          </a:p>
          <a:p>
            <a:pPr marL="342265" indent="-342265" algn="l"/>
            <a:r>
              <a:rPr lang="en-US" sz="3200">
                <a:latin typeface="Calibri"/>
                <a:ea typeface="Roboto"/>
                <a:cs typeface="Calibri"/>
              </a:rPr>
              <a:t>Recognize community and indigenous knowledge. </a:t>
            </a:r>
            <a:endParaRPr lang="en-US" sz="3200">
              <a:latin typeface="Calibri"/>
              <a:cs typeface="Calibri"/>
            </a:endParaRPr>
          </a:p>
          <a:p>
            <a:pPr marL="342265" indent="-342265" algn="l"/>
            <a:r>
              <a:rPr lang="en-US" sz="3200">
                <a:latin typeface="Calibri"/>
                <a:ea typeface="Roboto"/>
                <a:cs typeface="Calibri"/>
              </a:rPr>
              <a:t>Conduct community forums in accessible locations and at times accessible for community members.</a:t>
            </a:r>
            <a:endParaRPr lang="en-US" sz="3200">
              <a:latin typeface="Calibri"/>
              <a:cs typeface="Calibri"/>
            </a:endParaRPr>
          </a:p>
          <a:p>
            <a:pPr marL="342265" indent="-342265" algn="l"/>
            <a:r>
              <a:rPr lang="en-US" sz="3200">
                <a:latin typeface="Calibri"/>
                <a:ea typeface="Roboto"/>
                <a:cs typeface="Calibri"/>
              </a:rPr>
              <a:t>Leverage non-traditional engagement and communication methods (such as social media).</a:t>
            </a:r>
          </a:p>
          <a:p>
            <a:pPr marL="342265" indent="-342265" algn="l"/>
            <a:r>
              <a:rPr lang="en-US" sz="3200">
                <a:latin typeface="Calibri"/>
                <a:ea typeface="Roboto"/>
                <a:cs typeface="Calibri"/>
              </a:rPr>
              <a:t>Encourage face-to-face engagement with community members. </a:t>
            </a:r>
            <a:endParaRPr lang="en-US" sz="3200">
              <a:latin typeface="Calibri"/>
              <a:cs typeface="Calibri"/>
            </a:endParaRPr>
          </a:p>
          <a:p>
            <a:pPr marL="342265" indent="-342265" algn="l"/>
            <a:r>
              <a:rPr lang="en-US" sz="3200">
                <a:latin typeface="Calibri"/>
                <a:ea typeface="Roboto"/>
                <a:cs typeface="Calibri"/>
              </a:rPr>
              <a:t>Ensure the availability of translation services to address language barriers.</a:t>
            </a:r>
            <a:endParaRPr lang="en-US" sz="3200">
              <a:latin typeface="Calibri"/>
              <a:cs typeface="Calibri"/>
            </a:endParaRPr>
          </a:p>
        </p:txBody>
      </p:sp>
    </p:spTree>
    <p:extLst>
      <p:ext uri="{BB962C8B-B14F-4D97-AF65-F5344CB8AC3E}">
        <p14:creationId xmlns:p14="http://schemas.microsoft.com/office/powerpoint/2010/main" val="140238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5099" y="2892574"/>
            <a:ext cx="4999852" cy="393603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AB75DC-6FD5-39A7-E7F7-1A5024E530E1}"/>
              </a:ext>
            </a:extLst>
          </p:cNvPr>
          <p:cNvSpPr>
            <a:spLocks noGrp="1"/>
          </p:cNvSpPr>
          <p:nvPr>
            <p:ph type="title"/>
          </p:nvPr>
        </p:nvSpPr>
        <p:spPr>
          <a:xfrm>
            <a:off x="1157152" y="2950443"/>
            <a:ext cx="3294077" cy="3820296"/>
          </a:xfrm>
          <a:noFill/>
        </p:spPr>
        <p:txBody>
          <a:bodyPr anchor="ctr">
            <a:normAutofit/>
          </a:bodyPr>
          <a:lstStyle/>
          <a:p>
            <a:r>
              <a:rPr lang="en-US" sz="47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Public Availability of Information</a:t>
            </a:r>
            <a:endParaRPr lang="en-US" sz="4700" b="1">
              <a:solidFill>
                <a:srgbClr val="FFFFFF"/>
              </a:solidFill>
            </a:endParaRPr>
          </a:p>
        </p:txBody>
      </p:sp>
      <p:pic>
        <p:nvPicPr>
          <p:cNvPr id="5" name="Picture 4">
            <a:extLst>
              <a:ext uri="{FF2B5EF4-FFF2-40B4-BE49-F238E27FC236}">
                <a16:creationId xmlns:a16="http://schemas.microsoft.com/office/drawing/2014/main" id="{9ECFEE94-9959-9560-25A9-2EC1F8418352}"/>
              </a:ext>
            </a:extLst>
          </p:cNvPr>
          <p:cNvPicPr>
            <a:picLocks noChangeAspect="1"/>
          </p:cNvPicPr>
          <p:nvPr/>
        </p:nvPicPr>
        <p:blipFill>
          <a:blip r:embed="rId3"/>
          <a:stretch>
            <a:fillRect/>
          </a:stretch>
        </p:blipFill>
        <p:spPr>
          <a:xfrm>
            <a:off x="5055789" y="1959195"/>
            <a:ext cx="7926765" cy="6363731"/>
          </a:xfrm>
          <a:prstGeom prst="rect">
            <a:avLst/>
          </a:prstGeom>
        </p:spPr>
      </p:pic>
      <p:sp>
        <p:nvSpPr>
          <p:cNvPr id="3" name="Slide Number Placeholder 2">
            <a:extLst>
              <a:ext uri="{FF2B5EF4-FFF2-40B4-BE49-F238E27FC236}">
                <a16:creationId xmlns:a16="http://schemas.microsoft.com/office/drawing/2014/main" id="{455F2699-5035-A61D-3E19-F75B51180123}"/>
              </a:ext>
            </a:extLst>
          </p:cNvPr>
          <p:cNvSpPr>
            <a:spLocks noGrp="1"/>
          </p:cNvSpPr>
          <p:nvPr>
            <p:ph type="sldNum" sz="quarter" idx="12"/>
          </p:nvPr>
        </p:nvSpPr>
        <p:spPr>
          <a:xfrm>
            <a:off x="12412020" y="9533053"/>
            <a:ext cx="578575" cy="547603"/>
          </a:xfrm>
        </p:spPr>
        <p:txBody>
          <a:bodyPr>
            <a:normAutofit/>
          </a:bodyPr>
          <a:lstStyle/>
          <a:p>
            <a:pPr>
              <a:spcAft>
                <a:spcPts val="600"/>
              </a:spcAft>
            </a:pPr>
            <a:fld id="{5A73201E-BAD4-4887-93F2-D695096208A5}" type="slidenum">
              <a:rPr lang="en-US">
                <a:solidFill>
                  <a:schemeClr val="tx1">
                    <a:alpha val="80000"/>
                  </a:schemeClr>
                </a:solidFill>
              </a:rPr>
              <a:pPr>
                <a:spcAft>
                  <a:spcPts val="600"/>
                </a:spcAft>
              </a:pPr>
              <a:t>26</a:t>
            </a:fld>
            <a:endParaRPr lang="en-US">
              <a:solidFill>
                <a:schemeClr val="tx1">
                  <a:alpha val="80000"/>
                </a:schemeClr>
              </a:solidFill>
            </a:endParaRPr>
          </a:p>
        </p:txBody>
      </p:sp>
    </p:spTree>
    <p:extLst>
      <p:ext uri="{BB962C8B-B14F-4D97-AF65-F5344CB8AC3E}">
        <p14:creationId xmlns:p14="http://schemas.microsoft.com/office/powerpoint/2010/main" val="3811890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Release Notification Procedures </a:t>
            </a:r>
            <a:endParaRPr lang="en-US" kern="100">
              <a:solidFill>
                <a:schemeClr val="bg1"/>
              </a:solidFill>
              <a:effectLst/>
              <a:ea typeface="Calibri" panose="020F0502020204030204" pitchFamily="34" charset="0"/>
              <a:cs typeface="Times New Roman" panose="02020603050405020304" pitchFamily="18" charset="0"/>
            </a:endParaRPr>
          </a:p>
        </p:txBody>
      </p:sp>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3" name="Content Placeholder 9" descr="SERC logo">
            <a:extLst>
              <a:ext uri="{FF2B5EF4-FFF2-40B4-BE49-F238E27FC236}">
                <a16:creationId xmlns:a16="http://schemas.microsoft.com/office/drawing/2014/main" id="{8BA027EF-455B-4D28-AF02-0C805756BF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7701" y="4482491"/>
            <a:ext cx="9224774" cy="5050565"/>
          </a:xfrm>
          <a:prstGeom prst="rect">
            <a:avLst/>
          </a:prstGeom>
        </p:spPr>
      </p:pic>
    </p:spTree>
    <p:extLst>
      <p:ext uri="{BB962C8B-B14F-4D97-AF65-F5344CB8AC3E}">
        <p14:creationId xmlns:p14="http://schemas.microsoft.com/office/powerpoint/2010/main" val="25110183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5099" y="2892574"/>
            <a:ext cx="4999852" cy="393603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a:extLst>
              <a:ext uri="{FF2B5EF4-FFF2-40B4-BE49-F238E27FC236}">
                <a16:creationId xmlns:a16="http://schemas.microsoft.com/office/drawing/2014/main" id="{1F95921C-ABF2-54DB-BD43-EC1F53305C3F}"/>
              </a:ext>
            </a:extLst>
          </p:cNvPr>
          <p:cNvSpPr>
            <a:spLocks noGrp="1"/>
          </p:cNvSpPr>
          <p:nvPr>
            <p:ph type="title"/>
          </p:nvPr>
        </p:nvSpPr>
        <p:spPr>
          <a:xfrm>
            <a:off x="1157153" y="2950443"/>
            <a:ext cx="2957170" cy="3820296"/>
          </a:xfrm>
          <a:noFill/>
        </p:spPr>
        <p:txBody>
          <a:bodyPr vert="horz" lIns="91440" tIns="45720" rIns="91440" bIns="45720" rtlCol="0" anchor="ctr">
            <a:normAutofit/>
          </a:bodyPr>
          <a:lstStyle/>
          <a:p>
            <a:pPr defTabSz="914400"/>
            <a:r>
              <a:rPr lang="en-US" sz="4700">
                <a:solidFill>
                  <a:srgbClr val="FFFFFF"/>
                </a:solidFill>
                <a:latin typeface="+mj-lt"/>
                <a:ea typeface="+mj-ea"/>
              </a:rPr>
              <a:t>Example:</a:t>
            </a:r>
            <a:br>
              <a:rPr lang="en-US" sz="4700">
                <a:solidFill>
                  <a:srgbClr val="FFFFFF"/>
                </a:solidFill>
                <a:latin typeface="+mj-lt"/>
                <a:ea typeface="+mj-ea"/>
              </a:rPr>
            </a:br>
            <a:r>
              <a:rPr lang="en-US" sz="4700">
                <a:solidFill>
                  <a:srgbClr val="FFFFFF"/>
                </a:solidFill>
                <a:latin typeface="+mj-lt"/>
                <a:ea typeface="+mj-ea"/>
              </a:rPr>
              <a:t>Hazardous Material Reporting Flow Chart</a:t>
            </a:r>
            <a:endParaRPr lang="en-US" sz="4700" kern="1200">
              <a:solidFill>
                <a:srgbClr val="FFFFFF"/>
              </a:solidFill>
              <a:latin typeface="+mj-lt"/>
              <a:ea typeface="+mj-ea"/>
              <a:cs typeface="+mj-cs"/>
            </a:endParaRPr>
          </a:p>
        </p:txBody>
      </p:sp>
      <p:pic>
        <p:nvPicPr>
          <p:cNvPr id="13" name="Picture 12">
            <a:extLst>
              <a:ext uri="{FF2B5EF4-FFF2-40B4-BE49-F238E27FC236}">
                <a16:creationId xmlns:a16="http://schemas.microsoft.com/office/drawing/2014/main" id="{A8988EC1-15CC-C0C4-DE68-2EA8EDA6AC7E}"/>
              </a:ext>
            </a:extLst>
          </p:cNvPr>
          <p:cNvPicPr>
            <a:picLocks noChangeAspect="1"/>
          </p:cNvPicPr>
          <p:nvPr/>
        </p:nvPicPr>
        <p:blipFill>
          <a:blip r:embed="rId3"/>
          <a:stretch>
            <a:fillRect/>
          </a:stretch>
        </p:blipFill>
        <p:spPr>
          <a:xfrm>
            <a:off x="5373858" y="1040203"/>
            <a:ext cx="7627405" cy="8201513"/>
          </a:xfrm>
          <a:prstGeom prst="rect">
            <a:avLst/>
          </a:prstGeom>
        </p:spPr>
      </p:pic>
      <p:sp>
        <p:nvSpPr>
          <p:cNvPr id="3" name="Slide Number Placeholder 2">
            <a:extLst>
              <a:ext uri="{FF2B5EF4-FFF2-40B4-BE49-F238E27FC236}">
                <a16:creationId xmlns:a16="http://schemas.microsoft.com/office/drawing/2014/main" id="{455F2699-5035-A61D-3E19-F75B51180123}"/>
              </a:ext>
            </a:extLst>
          </p:cNvPr>
          <p:cNvSpPr>
            <a:spLocks noGrp="1"/>
          </p:cNvSpPr>
          <p:nvPr>
            <p:ph type="sldNum" sz="quarter" idx="12"/>
          </p:nvPr>
        </p:nvSpPr>
        <p:spPr>
          <a:xfrm>
            <a:off x="12412020" y="9533053"/>
            <a:ext cx="578575" cy="547603"/>
          </a:xfrm>
        </p:spPr>
        <p:txBody>
          <a:bodyPr vert="horz" lIns="91440" tIns="45720" rIns="91440" bIns="45720" rtlCol="0">
            <a:normAutofit/>
          </a:bodyPr>
          <a:lstStyle/>
          <a:p>
            <a:pPr defTabSz="914400">
              <a:spcAft>
                <a:spcPts val="600"/>
              </a:spcAft>
            </a:pPr>
            <a:fld id="{5A73201E-BAD4-4887-93F2-D695096208A5}" type="slidenum">
              <a:rPr lang="en-US">
                <a:solidFill>
                  <a:schemeClr val="tx1">
                    <a:alpha val="80000"/>
                  </a:schemeClr>
                </a:solidFill>
              </a:rPr>
              <a:pPr defTabSz="914400">
                <a:spcAft>
                  <a:spcPts val="600"/>
                </a:spcAft>
              </a:pPr>
              <a:t>28</a:t>
            </a:fld>
            <a:endParaRPr lang="en-US">
              <a:solidFill>
                <a:schemeClr val="tx1">
                  <a:alpha val="80000"/>
                </a:schemeClr>
              </a:solidFill>
            </a:endParaRPr>
          </a:p>
        </p:txBody>
      </p:sp>
    </p:spTree>
    <p:extLst>
      <p:ext uri="{BB962C8B-B14F-4D97-AF65-F5344CB8AC3E}">
        <p14:creationId xmlns:p14="http://schemas.microsoft.com/office/powerpoint/2010/main" val="18389953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LEPC/TEPC Funding </a:t>
            </a:r>
            <a:endParaRPr lang="en-US" kern="10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914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21">
            <a:extLst>
              <a:ext uri="{FF2B5EF4-FFF2-40B4-BE49-F238E27FC236}">
                <a16:creationId xmlns:a16="http://schemas.microsoft.com/office/drawing/2014/main" id="{B819A166-7571-4003-A6B8-B62034C3E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729196" cy="10285412"/>
          </a:xfrm>
          <a:prstGeom prst="rect">
            <a:avLst/>
          </a:prstGeom>
          <a:solidFill>
            <a:srgbClr val="446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F86E98F1-4D42-06C7-1D72-D7CE7A63D13F}"/>
              </a:ext>
            </a:extLst>
          </p:cNvPr>
          <p:cNvSpPr>
            <a:spLocks noGrp="1"/>
          </p:cNvSpPr>
          <p:nvPr>
            <p:ph type="title"/>
          </p:nvPr>
        </p:nvSpPr>
        <p:spPr>
          <a:xfrm>
            <a:off x="576697" y="930444"/>
            <a:ext cx="4419591" cy="8255758"/>
          </a:xfrm>
        </p:spPr>
        <p:txBody>
          <a:bodyPr>
            <a:normAutofit/>
          </a:bodyPr>
          <a:lstStyle/>
          <a:p>
            <a:r>
              <a:rPr lang="en-US" sz="5400" dirty="0">
                <a:solidFill>
                  <a:schemeClr val="bg1"/>
                </a:solidFill>
                <a:latin typeface="Franklin Gothic Medium"/>
                <a:ea typeface="Roboto Medium"/>
              </a:rPr>
              <a:t>Agenda for </a:t>
            </a:r>
            <a:br>
              <a:rPr lang="en-US" sz="5400" dirty="0">
                <a:solidFill>
                  <a:schemeClr val="bg1"/>
                </a:solidFill>
                <a:latin typeface="Franklin Gothic Medium"/>
                <a:ea typeface="Roboto Medium"/>
              </a:rPr>
            </a:br>
            <a:r>
              <a:rPr lang="en-US" sz="5400" dirty="0">
                <a:solidFill>
                  <a:schemeClr val="bg1"/>
                </a:solidFill>
                <a:latin typeface="Franklin Gothic Medium"/>
                <a:ea typeface="Roboto Medium"/>
              </a:rPr>
              <a:t>LEPC/TEPC 102</a:t>
            </a:r>
            <a:endParaRPr lang="en-US" dirty="0">
              <a:solidFill>
                <a:schemeClr val="bg1"/>
              </a:solidFill>
            </a:endParaRPr>
          </a:p>
        </p:txBody>
      </p:sp>
      <p:graphicFrame>
        <p:nvGraphicFramePr>
          <p:cNvPr id="20" name="Content Placeholder 15" descr="What is EPCRA?&#10;Ecology's role.&#10;Reporting basics.&#10;Data and resources.">
            <a:extLst>
              <a:ext uri="{FF2B5EF4-FFF2-40B4-BE49-F238E27FC236}">
                <a16:creationId xmlns:a16="http://schemas.microsoft.com/office/drawing/2014/main" id="{525481A8-80F0-6047-84FF-41BC26325ACE}"/>
              </a:ext>
            </a:extLst>
          </p:cNvPr>
          <p:cNvGraphicFramePr>
            <a:graphicFrameLocks noGrp="1"/>
          </p:cNvGraphicFramePr>
          <p:nvPr>
            <p:ph idx="1"/>
            <p:extLst>
              <p:ext uri="{D42A27DB-BD31-4B8C-83A1-F6EECF244321}">
                <p14:modId xmlns:p14="http://schemas.microsoft.com/office/powerpoint/2010/main" val="1438750982"/>
              </p:ext>
            </p:extLst>
          </p:nvPr>
        </p:nvGraphicFramePr>
        <p:xfrm>
          <a:off x="6162914" y="562310"/>
          <a:ext cx="7045780" cy="9246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E1DE0677-AD94-D211-283E-55AAB9311AC6}"/>
              </a:ext>
            </a:extLst>
          </p:cNvPr>
          <p:cNvSpPr>
            <a:spLocks noGrp="1"/>
          </p:cNvSpPr>
          <p:nvPr>
            <p:ph type="sldNum" sz="quarter" idx="12"/>
          </p:nvPr>
        </p:nvSpPr>
        <p:spPr/>
        <p:txBody>
          <a:bodyPr/>
          <a:lstStyle/>
          <a:p>
            <a:fld id="{7E65300D-5599-4468-BF5D-B13C6AAEC98A}" type="slidenum">
              <a:rPr kumimoji="1" lang="ja-JP" altLang="en-US" smtClean="0"/>
              <a:pPr/>
              <a:t>3</a:t>
            </a:fld>
            <a:endParaRPr kumimoji="1" lang="ja-JP" altLang="en-US"/>
          </a:p>
        </p:txBody>
      </p:sp>
    </p:spTree>
    <p:extLst>
      <p:ext uri="{BB962C8B-B14F-4D97-AF65-F5344CB8AC3E}">
        <p14:creationId xmlns:p14="http://schemas.microsoft.com/office/powerpoint/2010/main" val="24185524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8"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5099" y="2892574"/>
            <a:ext cx="4999852" cy="3936035"/>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p:cNvSpPr>
            <a:spLocks noGrp="1"/>
          </p:cNvSpPr>
          <p:nvPr>
            <p:ph type="title"/>
          </p:nvPr>
        </p:nvSpPr>
        <p:spPr>
          <a:xfrm>
            <a:off x="1157153" y="2950443"/>
            <a:ext cx="2957170" cy="3820296"/>
          </a:xfrm>
          <a:noFill/>
        </p:spPr>
        <p:txBody>
          <a:bodyPr vert="horz" lIns="91440" tIns="45720" rIns="91440" bIns="45720" rtlCol="0" anchor="ctr">
            <a:normAutofit/>
          </a:bodyPr>
          <a:lstStyle/>
          <a:p>
            <a:pPr algn="ctr" defTabSz="914400"/>
            <a:r>
              <a:rPr lang="en-US" sz="4700" kern="1200">
                <a:solidFill>
                  <a:srgbClr val="FFFFFF"/>
                </a:solidFill>
                <a:latin typeface="+mj-lt"/>
                <a:ea typeface="+mj-ea"/>
                <a:cs typeface="+mj-cs"/>
              </a:rPr>
              <a:t>Using a Non-Profit </a:t>
            </a:r>
          </a:p>
        </p:txBody>
      </p:sp>
      <p:pic>
        <p:nvPicPr>
          <p:cNvPr id="2050" name="Picture 2" descr="Russian Heritage Society – 501 (c) (3) nonprofit organization">
            <a:extLst>
              <a:ext uri="{FF2B5EF4-FFF2-40B4-BE49-F238E27FC236}">
                <a16:creationId xmlns:a16="http://schemas.microsoft.com/office/drawing/2014/main" id="{551C2966-24F5-A6F5-56D3-777E25F8E05F}"/>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rot="21600000">
            <a:off x="5373858" y="1561047"/>
            <a:ext cx="7627405" cy="7159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9941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6000"/>
              <a:t>Grants </a:t>
            </a:r>
          </a:p>
        </p:txBody>
      </p:sp>
      <p:sp>
        <p:nvSpPr>
          <p:cNvPr id="8" name="Content Placeholder 7"/>
          <p:cNvSpPr>
            <a:spLocks noGrp="1"/>
          </p:cNvSpPr>
          <p:nvPr>
            <p:ph idx="1"/>
          </p:nvPr>
        </p:nvSpPr>
        <p:spPr/>
        <p:txBody>
          <a:bodyPr>
            <a:normAutofit/>
          </a:bodyPr>
          <a:lstStyle/>
          <a:p>
            <a:endParaRPr lang="en-US" sz="4000">
              <a:solidFill>
                <a:srgbClr val="FF0000"/>
              </a:solidFill>
            </a:endParaRPr>
          </a:p>
          <a:p>
            <a:endParaRPr lang="en-US" sz="4000">
              <a:solidFill>
                <a:srgbClr val="FF0000"/>
              </a:solidFill>
            </a:endParaRP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31</a:t>
            </a:fld>
            <a:endParaRPr kumimoji="1" lang="ja-JP" altLang="en-US"/>
          </a:p>
        </p:txBody>
      </p:sp>
      <p:sp>
        <p:nvSpPr>
          <p:cNvPr id="14" name="TextBox 13">
            <a:extLst>
              <a:ext uri="{FF2B5EF4-FFF2-40B4-BE49-F238E27FC236}">
                <a16:creationId xmlns:a16="http://schemas.microsoft.com/office/drawing/2014/main" id="{72AD4F1D-925E-CE6D-5C2D-FA549F58971B}"/>
              </a:ext>
            </a:extLst>
          </p:cNvPr>
          <p:cNvSpPr txBox="1"/>
          <p:nvPr/>
        </p:nvSpPr>
        <p:spPr>
          <a:xfrm>
            <a:off x="1717751" y="2414231"/>
            <a:ext cx="10111243" cy="4031873"/>
          </a:xfrm>
          <a:prstGeom prst="rect">
            <a:avLst/>
          </a:prstGeom>
          <a:noFill/>
        </p:spPr>
        <p:txBody>
          <a:bodyPr wrap="square" lIns="91440" tIns="45720" rIns="91440" bIns="45720" anchor="t">
            <a:spAutoFit/>
          </a:bodyPr>
          <a:lstStyle/>
          <a:p>
            <a:pPr algn="ctr"/>
            <a:r>
              <a:rPr lang="en-US" sz="3200" b="1"/>
              <a:t>Assistance for Local Emergency Response Training (ALERT) </a:t>
            </a:r>
            <a:r>
              <a:rPr lang="en-US" sz="3200">
                <a:hlinkClick r:id="rId3"/>
              </a:rPr>
              <a:t>Assistance for Local Emergency Response Training (ALERT) | PHMSA (dot.gov)</a:t>
            </a:r>
            <a:endParaRPr lang="en-US" sz="3200">
              <a:cs typeface="Calibri"/>
            </a:endParaRPr>
          </a:p>
          <a:p>
            <a:pPr algn="ctr"/>
            <a:endParaRPr lang="en-US" sz="3200">
              <a:cs typeface="Calibri"/>
            </a:endParaRPr>
          </a:p>
          <a:p>
            <a:pPr algn="ctr"/>
            <a:r>
              <a:rPr lang="en-US" sz="3200"/>
              <a:t> </a:t>
            </a:r>
            <a:r>
              <a:rPr lang="en-US" sz="3200" b="1"/>
              <a:t>Hazardous Materials Instructor Training (HMIT) Grant </a:t>
            </a:r>
            <a:r>
              <a:rPr lang="en-US" sz="3200">
                <a:hlinkClick r:id="rId4"/>
              </a:rPr>
              <a:t>Hazardous Materials Instructor Training (HMIT) Grant | PHMSA (dot.gov)</a:t>
            </a:r>
            <a:endParaRPr lang="en-US" sz="3200">
              <a:cs typeface="Calibri"/>
            </a:endParaRPr>
          </a:p>
          <a:p>
            <a:pPr algn="ctr"/>
            <a:endParaRPr lang="en-US" sz="3200" b="1">
              <a:cs typeface="Calibri"/>
            </a:endParaRPr>
          </a:p>
        </p:txBody>
      </p:sp>
      <p:pic>
        <p:nvPicPr>
          <p:cNvPr id="16" name="Picture 15">
            <a:extLst>
              <a:ext uri="{FF2B5EF4-FFF2-40B4-BE49-F238E27FC236}">
                <a16:creationId xmlns:a16="http://schemas.microsoft.com/office/drawing/2014/main" id="{9FB8355F-9CDF-0779-E9CE-E7622F69A166}"/>
              </a:ext>
            </a:extLst>
          </p:cNvPr>
          <p:cNvPicPr>
            <a:picLocks noChangeAspect="1"/>
          </p:cNvPicPr>
          <p:nvPr/>
        </p:nvPicPr>
        <p:blipFill>
          <a:blip r:embed="rId5"/>
          <a:stretch>
            <a:fillRect/>
          </a:stretch>
        </p:blipFill>
        <p:spPr>
          <a:xfrm>
            <a:off x="3367786" y="7090913"/>
            <a:ext cx="6978840" cy="1694861"/>
          </a:xfrm>
          <a:prstGeom prst="rect">
            <a:avLst/>
          </a:prstGeom>
        </p:spPr>
      </p:pic>
    </p:spTree>
    <p:extLst>
      <p:ext uri="{BB962C8B-B14F-4D97-AF65-F5344CB8AC3E}">
        <p14:creationId xmlns:p14="http://schemas.microsoft.com/office/powerpoint/2010/main" val="27069380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542038" cy="92288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TEPC Funding </a:t>
            </a:r>
            <a:endParaRPr lang="en-US" kern="100">
              <a:solidFill>
                <a:schemeClr val="bg1"/>
              </a:solidFill>
              <a:effectLst/>
              <a:ea typeface="Calibri" panose="020F0502020204030204" pitchFamily="34" charset="0"/>
              <a:cs typeface="Times New Roman" panose="02020603050405020304" pitchFamily="18" charset="0"/>
            </a:endParaRPr>
          </a:p>
        </p:txBody>
      </p:sp>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3A8DE83-E4B4-CED2-D571-EDEB5CBB3DB2}"/>
              </a:ext>
            </a:extLst>
          </p:cNvPr>
          <p:cNvPicPr>
            <a:picLocks noChangeAspect="1"/>
          </p:cNvPicPr>
          <p:nvPr/>
        </p:nvPicPr>
        <p:blipFill>
          <a:blip r:embed="rId3"/>
          <a:stretch>
            <a:fillRect/>
          </a:stretch>
        </p:blipFill>
        <p:spPr>
          <a:xfrm>
            <a:off x="845610" y="2118237"/>
            <a:ext cx="12023192" cy="6385119"/>
          </a:xfrm>
          <a:prstGeom prst="rect">
            <a:avLst/>
          </a:prstGeom>
        </p:spPr>
      </p:pic>
    </p:spTree>
    <p:extLst>
      <p:ext uri="{BB962C8B-B14F-4D97-AF65-F5344CB8AC3E}">
        <p14:creationId xmlns:p14="http://schemas.microsoft.com/office/powerpoint/2010/main" val="983069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3" y="700177"/>
            <a:ext cx="4542041"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Times New Roman" panose="02020603050405020304" pitchFamily="18" charset="0"/>
              </a:rPr>
              <a:t>Priorities and Culture </a:t>
            </a: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743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945" name="Rectangle 39944">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38" name="Rectangle 2"/>
          <p:cNvSpPr>
            <a:spLocks noGrp="1" noChangeArrowheads="1"/>
          </p:cNvSpPr>
          <p:nvPr>
            <p:ph type="title"/>
          </p:nvPr>
        </p:nvSpPr>
        <p:spPr>
          <a:xfrm>
            <a:off x="718657" y="626267"/>
            <a:ext cx="12271925" cy="1873802"/>
          </a:xfrm>
        </p:spPr>
        <p:txBody>
          <a:bodyPr vert="horz" lIns="91440" tIns="45720" rIns="91440" bIns="45720" rtlCol="0" anchor="ctr">
            <a:normAutofit/>
          </a:bodyPr>
          <a:lstStyle/>
          <a:p>
            <a:pPr defTabSz="914400"/>
            <a:r>
              <a:rPr lang="en-US" sz="8600" kern="1200">
                <a:solidFill>
                  <a:schemeClr val="tx1"/>
                </a:solidFill>
                <a:latin typeface="+mj-lt"/>
                <a:ea typeface="+mj-ea"/>
                <a:cs typeface="+mj-cs"/>
              </a:rPr>
              <a:t>Culture</a:t>
            </a:r>
          </a:p>
        </p:txBody>
      </p:sp>
      <p:sp>
        <p:nvSpPr>
          <p:cNvPr id="39939" name="Rectangle 3"/>
          <p:cNvSpPr>
            <a:spLocks noGrp="1" noChangeArrowheads="1"/>
          </p:cNvSpPr>
          <p:nvPr>
            <p:ph sz="half" idx="1"/>
          </p:nvPr>
        </p:nvSpPr>
        <p:spPr>
          <a:xfrm>
            <a:off x="718657" y="2713892"/>
            <a:ext cx="12271928" cy="1030950"/>
          </a:xfrm>
        </p:spPr>
        <p:txBody>
          <a:bodyPr vert="horz" lIns="91440" tIns="45720" rIns="91440" bIns="45720" rtlCol="0" anchor="ctr">
            <a:normAutofit fontScale="92500"/>
          </a:bodyPr>
          <a:lstStyle/>
          <a:p>
            <a:pPr marL="0" indent="0" algn="ctr" defTabSz="914400">
              <a:spcBef>
                <a:spcPts val="1000"/>
              </a:spcBef>
              <a:buNone/>
            </a:pPr>
            <a:r>
              <a:rPr lang="en-US" sz="4400" kern="1200">
                <a:solidFill>
                  <a:schemeClr val="tx1"/>
                </a:solidFill>
                <a:latin typeface="Franklin Gothic Medium" panose="020B0603020102020204" pitchFamily="34" charset="0"/>
                <a:ea typeface="+mn-ea"/>
              </a:rPr>
              <a:t>How do you Define the Culture of your LEPC or TEPC? </a:t>
            </a:r>
          </a:p>
        </p:txBody>
      </p:sp>
      <p:sp>
        <p:nvSpPr>
          <p:cNvPr id="39947"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3168" y="2599779"/>
            <a:ext cx="5142905" cy="27428"/>
          </a:xfrm>
          <a:custGeom>
            <a:avLst/>
            <a:gdLst>
              <a:gd name="connsiteX0" fmla="*/ 0 w 5142905"/>
              <a:gd name="connsiteY0" fmla="*/ 0 h 27428"/>
              <a:gd name="connsiteX1" fmla="*/ 488576 w 5142905"/>
              <a:gd name="connsiteY1" fmla="*/ 0 h 27428"/>
              <a:gd name="connsiteX2" fmla="*/ 1234297 w 5142905"/>
              <a:gd name="connsiteY2" fmla="*/ 0 h 27428"/>
              <a:gd name="connsiteX3" fmla="*/ 1774302 w 5142905"/>
              <a:gd name="connsiteY3" fmla="*/ 0 h 27428"/>
              <a:gd name="connsiteX4" fmla="*/ 2314307 w 5142905"/>
              <a:gd name="connsiteY4" fmla="*/ 0 h 27428"/>
              <a:gd name="connsiteX5" fmla="*/ 3008599 w 5142905"/>
              <a:gd name="connsiteY5" fmla="*/ 0 h 27428"/>
              <a:gd name="connsiteX6" fmla="*/ 3702892 w 5142905"/>
              <a:gd name="connsiteY6" fmla="*/ 0 h 27428"/>
              <a:gd name="connsiteX7" fmla="*/ 4294326 w 5142905"/>
              <a:gd name="connsiteY7" fmla="*/ 0 h 27428"/>
              <a:gd name="connsiteX8" fmla="*/ 5142905 w 5142905"/>
              <a:gd name="connsiteY8" fmla="*/ 0 h 27428"/>
              <a:gd name="connsiteX9" fmla="*/ 5142905 w 5142905"/>
              <a:gd name="connsiteY9" fmla="*/ 27428 h 27428"/>
              <a:gd name="connsiteX10" fmla="*/ 4500042 w 5142905"/>
              <a:gd name="connsiteY10" fmla="*/ 27428 h 27428"/>
              <a:gd name="connsiteX11" fmla="*/ 3754321 w 5142905"/>
              <a:gd name="connsiteY11" fmla="*/ 27428 h 27428"/>
              <a:gd name="connsiteX12" fmla="*/ 3265745 w 5142905"/>
              <a:gd name="connsiteY12" fmla="*/ 27428 h 27428"/>
              <a:gd name="connsiteX13" fmla="*/ 2571453 w 5142905"/>
              <a:gd name="connsiteY13" fmla="*/ 27428 h 27428"/>
              <a:gd name="connsiteX14" fmla="*/ 1980018 w 5142905"/>
              <a:gd name="connsiteY14" fmla="*/ 27428 h 27428"/>
              <a:gd name="connsiteX15" fmla="*/ 1388584 w 5142905"/>
              <a:gd name="connsiteY15" fmla="*/ 27428 h 27428"/>
              <a:gd name="connsiteX16" fmla="*/ 745721 w 5142905"/>
              <a:gd name="connsiteY16" fmla="*/ 27428 h 27428"/>
              <a:gd name="connsiteX17" fmla="*/ 0 w 5142905"/>
              <a:gd name="connsiteY17" fmla="*/ 27428 h 27428"/>
              <a:gd name="connsiteX18" fmla="*/ 0 w 5142905"/>
              <a:gd name="connsiteY18" fmla="*/ 0 h 27428"/>
              <a:gd name="connsiteX0" fmla="*/ 0 w 5142905"/>
              <a:gd name="connsiteY0" fmla="*/ 0 h 27428"/>
              <a:gd name="connsiteX1" fmla="*/ 540005 w 5142905"/>
              <a:gd name="connsiteY1" fmla="*/ 0 h 27428"/>
              <a:gd name="connsiteX2" fmla="*/ 1028581 w 5142905"/>
              <a:gd name="connsiteY2" fmla="*/ 0 h 27428"/>
              <a:gd name="connsiteX3" fmla="*/ 1568586 w 5142905"/>
              <a:gd name="connsiteY3" fmla="*/ 0 h 27428"/>
              <a:gd name="connsiteX4" fmla="*/ 2211449 w 5142905"/>
              <a:gd name="connsiteY4" fmla="*/ 0 h 27428"/>
              <a:gd name="connsiteX5" fmla="*/ 2905741 w 5142905"/>
              <a:gd name="connsiteY5" fmla="*/ 0 h 27428"/>
              <a:gd name="connsiteX6" fmla="*/ 3651463 w 5142905"/>
              <a:gd name="connsiteY6" fmla="*/ 0 h 27428"/>
              <a:gd name="connsiteX7" fmla="*/ 4397184 w 5142905"/>
              <a:gd name="connsiteY7" fmla="*/ 0 h 27428"/>
              <a:gd name="connsiteX8" fmla="*/ 5142905 w 5142905"/>
              <a:gd name="connsiteY8" fmla="*/ 0 h 27428"/>
              <a:gd name="connsiteX9" fmla="*/ 5142905 w 5142905"/>
              <a:gd name="connsiteY9" fmla="*/ 27428 h 27428"/>
              <a:gd name="connsiteX10" fmla="*/ 4602900 w 5142905"/>
              <a:gd name="connsiteY10" fmla="*/ 27428 h 27428"/>
              <a:gd name="connsiteX11" fmla="*/ 3857179 w 5142905"/>
              <a:gd name="connsiteY11" fmla="*/ 27428 h 27428"/>
              <a:gd name="connsiteX12" fmla="*/ 3368603 w 5142905"/>
              <a:gd name="connsiteY12" fmla="*/ 27428 h 27428"/>
              <a:gd name="connsiteX13" fmla="*/ 2674311 w 5142905"/>
              <a:gd name="connsiteY13" fmla="*/ 27428 h 27428"/>
              <a:gd name="connsiteX14" fmla="*/ 2082877 w 5142905"/>
              <a:gd name="connsiteY14" fmla="*/ 27428 h 27428"/>
              <a:gd name="connsiteX15" fmla="*/ 1491442 w 5142905"/>
              <a:gd name="connsiteY15" fmla="*/ 27428 h 27428"/>
              <a:gd name="connsiteX16" fmla="*/ 745721 w 5142905"/>
              <a:gd name="connsiteY16" fmla="*/ 27428 h 27428"/>
              <a:gd name="connsiteX17" fmla="*/ 0 w 5142905"/>
              <a:gd name="connsiteY17" fmla="*/ 27428 h 27428"/>
              <a:gd name="connsiteX18" fmla="*/ 0 w 5142905"/>
              <a:gd name="connsiteY18" fmla="*/ 0 h 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2905" h="27428" fill="none" extrusionOk="0">
                <a:moveTo>
                  <a:pt x="0" y="0"/>
                </a:moveTo>
                <a:cubicBezTo>
                  <a:pt x="166916" y="7421"/>
                  <a:pt x="371042" y="-16226"/>
                  <a:pt x="488576" y="0"/>
                </a:cubicBezTo>
                <a:cubicBezTo>
                  <a:pt x="578967" y="-33531"/>
                  <a:pt x="859944" y="-66546"/>
                  <a:pt x="1234297" y="0"/>
                </a:cubicBezTo>
                <a:cubicBezTo>
                  <a:pt x="1583015" y="30719"/>
                  <a:pt x="1624408" y="-6185"/>
                  <a:pt x="1774302" y="0"/>
                </a:cubicBezTo>
                <a:cubicBezTo>
                  <a:pt x="1936753" y="-11593"/>
                  <a:pt x="2160833" y="-8304"/>
                  <a:pt x="2314307" y="0"/>
                </a:cubicBezTo>
                <a:cubicBezTo>
                  <a:pt x="2480647" y="-14635"/>
                  <a:pt x="2644282" y="4019"/>
                  <a:pt x="3008599" y="0"/>
                </a:cubicBezTo>
                <a:cubicBezTo>
                  <a:pt x="3326041" y="15206"/>
                  <a:pt x="3470256" y="1391"/>
                  <a:pt x="3702892" y="0"/>
                </a:cubicBezTo>
                <a:cubicBezTo>
                  <a:pt x="3936751" y="21438"/>
                  <a:pt x="4126895" y="-29236"/>
                  <a:pt x="4294326" y="0"/>
                </a:cubicBezTo>
                <a:cubicBezTo>
                  <a:pt x="4443998" y="76945"/>
                  <a:pt x="4759182" y="-6469"/>
                  <a:pt x="5142905" y="0"/>
                </a:cubicBezTo>
                <a:cubicBezTo>
                  <a:pt x="5144430" y="11646"/>
                  <a:pt x="5142322" y="20969"/>
                  <a:pt x="5142905" y="27428"/>
                </a:cubicBezTo>
                <a:cubicBezTo>
                  <a:pt x="4934129" y="55533"/>
                  <a:pt x="4670379" y="74779"/>
                  <a:pt x="4500042" y="27428"/>
                </a:cubicBezTo>
                <a:cubicBezTo>
                  <a:pt x="4389621" y="45110"/>
                  <a:pt x="4025173" y="19864"/>
                  <a:pt x="3754321" y="27428"/>
                </a:cubicBezTo>
                <a:cubicBezTo>
                  <a:pt x="3461697" y="27934"/>
                  <a:pt x="3384743" y="61895"/>
                  <a:pt x="3265745" y="27428"/>
                </a:cubicBezTo>
                <a:cubicBezTo>
                  <a:pt x="3130573" y="1663"/>
                  <a:pt x="2846725" y="64540"/>
                  <a:pt x="2571453" y="27428"/>
                </a:cubicBezTo>
                <a:cubicBezTo>
                  <a:pt x="2292321" y="2529"/>
                  <a:pt x="2261018" y="23726"/>
                  <a:pt x="1980018" y="27428"/>
                </a:cubicBezTo>
                <a:cubicBezTo>
                  <a:pt x="1698928" y="30799"/>
                  <a:pt x="1598253" y="-12893"/>
                  <a:pt x="1388584" y="27428"/>
                </a:cubicBezTo>
                <a:cubicBezTo>
                  <a:pt x="1226303" y="44454"/>
                  <a:pt x="926084" y="35708"/>
                  <a:pt x="745721" y="27428"/>
                </a:cubicBezTo>
                <a:cubicBezTo>
                  <a:pt x="573885" y="31344"/>
                  <a:pt x="220336" y="-15745"/>
                  <a:pt x="0" y="27428"/>
                </a:cubicBezTo>
                <a:cubicBezTo>
                  <a:pt x="-59" y="15341"/>
                  <a:pt x="2143" y="7139"/>
                  <a:pt x="0" y="0"/>
                </a:cubicBezTo>
                <a:close/>
              </a:path>
              <a:path w="5142905" h="27428" stroke="0" extrusionOk="0">
                <a:moveTo>
                  <a:pt x="0" y="0"/>
                </a:moveTo>
                <a:cubicBezTo>
                  <a:pt x="254509" y="5167"/>
                  <a:pt x="271082" y="-21891"/>
                  <a:pt x="540005" y="0"/>
                </a:cubicBezTo>
                <a:cubicBezTo>
                  <a:pt x="802002" y="29629"/>
                  <a:pt x="862613" y="4699"/>
                  <a:pt x="1028581" y="0"/>
                </a:cubicBezTo>
                <a:cubicBezTo>
                  <a:pt x="1200561" y="17995"/>
                  <a:pt x="1443554" y="-16339"/>
                  <a:pt x="1568586" y="0"/>
                </a:cubicBezTo>
                <a:cubicBezTo>
                  <a:pt x="1645182" y="40162"/>
                  <a:pt x="1946698" y="-30172"/>
                  <a:pt x="2211449" y="0"/>
                </a:cubicBezTo>
                <a:cubicBezTo>
                  <a:pt x="2486556" y="44377"/>
                  <a:pt x="2705491" y="47265"/>
                  <a:pt x="2905741" y="0"/>
                </a:cubicBezTo>
                <a:cubicBezTo>
                  <a:pt x="3117301" y="-21766"/>
                  <a:pt x="3478608" y="8958"/>
                  <a:pt x="3651463" y="0"/>
                </a:cubicBezTo>
                <a:cubicBezTo>
                  <a:pt x="3887344" y="-39264"/>
                  <a:pt x="4061205" y="-13820"/>
                  <a:pt x="4397184" y="0"/>
                </a:cubicBezTo>
                <a:cubicBezTo>
                  <a:pt x="4712103" y="34493"/>
                  <a:pt x="4938968" y="10176"/>
                  <a:pt x="5142905" y="0"/>
                </a:cubicBezTo>
                <a:cubicBezTo>
                  <a:pt x="5143974" y="4598"/>
                  <a:pt x="5144535" y="14948"/>
                  <a:pt x="5142905" y="27428"/>
                </a:cubicBezTo>
                <a:cubicBezTo>
                  <a:pt x="4973858" y="23546"/>
                  <a:pt x="4842664" y="43258"/>
                  <a:pt x="4602900" y="27428"/>
                </a:cubicBezTo>
                <a:cubicBezTo>
                  <a:pt x="4309188" y="39919"/>
                  <a:pt x="4150323" y="63066"/>
                  <a:pt x="3857179" y="27428"/>
                </a:cubicBezTo>
                <a:cubicBezTo>
                  <a:pt x="3564527" y="-2410"/>
                  <a:pt x="3604618" y="30025"/>
                  <a:pt x="3368603" y="27428"/>
                </a:cubicBezTo>
                <a:cubicBezTo>
                  <a:pt x="3103308" y="9225"/>
                  <a:pt x="2823728" y="-24169"/>
                  <a:pt x="2674311" y="27428"/>
                </a:cubicBezTo>
                <a:cubicBezTo>
                  <a:pt x="2469179" y="78671"/>
                  <a:pt x="2225825" y="28457"/>
                  <a:pt x="2082877" y="27428"/>
                </a:cubicBezTo>
                <a:cubicBezTo>
                  <a:pt x="1914376" y="-18584"/>
                  <a:pt x="1641005" y="36227"/>
                  <a:pt x="1491442" y="27428"/>
                </a:cubicBezTo>
                <a:cubicBezTo>
                  <a:pt x="1322994" y="28372"/>
                  <a:pt x="912609" y="13303"/>
                  <a:pt x="745721" y="27428"/>
                </a:cubicBezTo>
                <a:cubicBezTo>
                  <a:pt x="589507" y="38184"/>
                  <a:pt x="340334" y="31519"/>
                  <a:pt x="0" y="27428"/>
                </a:cubicBezTo>
                <a:cubicBezTo>
                  <a:pt x="1205" y="15382"/>
                  <a:pt x="253" y="8337"/>
                  <a:pt x="0" y="0"/>
                </a:cubicBezTo>
                <a:close/>
              </a:path>
              <a:path w="5142905" h="27428" fill="none" stroke="0" extrusionOk="0">
                <a:moveTo>
                  <a:pt x="0" y="0"/>
                </a:moveTo>
                <a:cubicBezTo>
                  <a:pt x="146871" y="28004"/>
                  <a:pt x="377903" y="-752"/>
                  <a:pt x="488576" y="0"/>
                </a:cubicBezTo>
                <a:cubicBezTo>
                  <a:pt x="581319" y="-2600"/>
                  <a:pt x="879449" y="-27068"/>
                  <a:pt x="1234297" y="0"/>
                </a:cubicBezTo>
                <a:cubicBezTo>
                  <a:pt x="1580342" y="31996"/>
                  <a:pt x="1616681" y="1192"/>
                  <a:pt x="1774302" y="0"/>
                </a:cubicBezTo>
                <a:cubicBezTo>
                  <a:pt x="1937094" y="12497"/>
                  <a:pt x="2176510" y="-7939"/>
                  <a:pt x="2314307" y="0"/>
                </a:cubicBezTo>
                <a:cubicBezTo>
                  <a:pt x="2481340" y="22950"/>
                  <a:pt x="2667788" y="-14319"/>
                  <a:pt x="3008599" y="0"/>
                </a:cubicBezTo>
                <a:cubicBezTo>
                  <a:pt x="3339911" y="-23523"/>
                  <a:pt x="3458225" y="-10400"/>
                  <a:pt x="3702892" y="0"/>
                </a:cubicBezTo>
                <a:cubicBezTo>
                  <a:pt x="3956439" y="28415"/>
                  <a:pt x="4084644" y="-38713"/>
                  <a:pt x="4294326" y="0"/>
                </a:cubicBezTo>
                <a:cubicBezTo>
                  <a:pt x="4454005" y="5712"/>
                  <a:pt x="4756019" y="-69891"/>
                  <a:pt x="5142905" y="0"/>
                </a:cubicBezTo>
                <a:cubicBezTo>
                  <a:pt x="5143490" y="10638"/>
                  <a:pt x="5141869" y="20608"/>
                  <a:pt x="5142905" y="27428"/>
                </a:cubicBezTo>
                <a:cubicBezTo>
                  <a:pt x="4951112" y="21960"/>
                  <a:pt x="4649892" y="53847"/>
                  <a:pt x="4500042" y="27428"/>
                </a:cubicBezTo>
                <a:cubicBezTo>
                  <a:pt x="4386766" y="19550"/>
                  <a:pt x="3998675" y="24780"/>
                  <a:pt x="3754321" y="27428"/>
                </a:cubicBezTo>
                <a:cubicBezTo>
                  <a:pt x="3481602" y="21379"/>
                  <a:pt x="3391911" y="53087"/>
                  <a:pt x="3265745" y="27428"/>
                </a:cubicBezTo>
                <a:cubicBezTo>
                  <a:pt x="3095017" y="20584"/>
                  <a:pt x="2869507" y="87801"/>
                  <a:pt x="2571453" y="27428"/>
                </a:cubicBezTo>
                <a:cubicBezTo>
                  <a:pt x="2288067" y="-4017"/>
                  <a:pt x="2265813" y="13307"/>
                  <a:pt x="1980018" y="27428"/>
                </a:cubicBezTo>
                <a:cubicBezTo>
                  <a:pt x="1692651" y="30774"/>
                  <a:pt x="1578393" y="-7331"/>
                  <a:pt x="1388584" y="27428"/>
                </a:cubicBezTo>
                <a:cubicBezTo>
                  <a:pt x="1198322" y="10689"/>
                  <a:pt x="927697" y="16642"/>
                  <a:pt x="745721" y="27428"/>
                </a:cubicBezTo>
                <a:cubicBezTo>
                  <a:pt x="532745" y="81307"/>
                  <a:pt x="227875" y="-26313"/>
                  <a:pt x="0" y="27428"/>
                </a:cubicBezTo>
                <a:cubicBezTo>
                  <a:pt x="-1023" y="16383"/>
                  <a:pt x="1169" y="546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5142905"/>
                      <a:gd name="connsiteY0" fmla="*/ 0 h 27428"/>
                      <a:gd name="connsiteX1" fmla="*/ 488576 w 5142905"/>
                      <a:gd name="connsiteY1" fmla="*/ 0 h 27428"/>
                      <a:gd name="connsiteX2" fmla="*/ 1234297 w 5142905"/>
                      <a:gd name="connsiteY2" fmla="*/ 0 h 27428"/>
                      <a:gd name="connsiteX3" fmla="*/ 1774302 w 5142905"/>
                      <a:gd name="connsiteY3" fmla="*/ 0 h 27428"/>
                      <a:gd name="connsiteX4" fmla="*/ 2314307 w 5142905"/>
                      <a:gd name="connsiteY4" fmla="*/ 0 h 27428"/>
                      <a:gd name="connsiteX5" fmla="*/ 3008599 w 5142905"/>
                      <a:gd name="connsiteY5" fmla="*/ 0 h 27428"/>
                      <a:gd name="connsiteX6" fmla="*/ 3702892 w 5142905"/>
                      <a:gd name="connsiteY6" fmla="*/ 0 h 27428"/>
                      <a:gd name="connsiteX7" fmla="*/ 4294326 w 5142905"/>
                      <a:gd name="connsiteY7" fmla="*/ 0 h 27428"/>
                      <a:gd name="connsiteX8" fmla="*/ 5142905 w 5142905"/>
                      <a:gd name="connsiteY8" fmla="*/ 0 h 27428"/>
                      <a:gd name="connsiteX9" fmla="*/ 5142905 w 5142905"/>
                      <a:gd name="connsiteY9" fmla="*/ 27428 h 27428"/>
                      <a:gd name="connsiteX10" fmla="*/ 4500042 w 5142905"/>
                      <a:gd name="connsiteY10" fmla="*/ 27428 h 27428"/>
                      <a:gd name="connsiteX11" fmla="*/ 3754321 w 5142905"/>
                      <a:gd name="connsiteY11" fmla="*/ 27428 h 27428"/>
                      <a:gd name="connsiteX12" fmla="*/ 3265745 w 5142905"/>
                      <a:gd name="connsiteY12" fmla="*/ 27428 h 27428"/>
                      <a:gd name="connsiteX13" fmla="*/ 2571453 w 5142905"/>
                      <a:gd name="connsiteY13" fmla="*/ 27428 h 27428"/>
                      <a:gd name="connsiteX14" fmla="*/ 1980018 w 5142905"/>
                      <a:gd name="connsiteY14" fmla="*/ 27428 h 27428"/>
                      <a:gd name="connsiteX15" fmla="*/ 1388584 w 5142905"/>
                      <a:gd name="connsiteY15" fmla="*/ 27428 h 27428"/>
                      <a:gd name="connsiteX16" fmla="*/ 745721 w 5142905"/>
                      <a:gd name="connsiteY16" fmla="*/ 27428 h 27428"/>
                      <a:gd name="connsiteX17" fmla="*/ 0 w 5142905"/>
                      <a:gd name="connsiteY17" fmla="*/ 27428 h 27428"/>
                      <a:gd name="connsiteX18" fmla="*/ 0 w 5142905"/>
                      <a:gd name="connsiteY18" fmla="*/ 0 h 27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42905" h="27428" fill="none" extrusionOk="0">
                        <a:moveTo>
                          <a:pt x="0" y="0"/>
                        </a:moveTo>
                        <a:cubicBezTo>
                          <a:pt x="171092" y="16864"/>
                          <a:pt x="379656" y="1273"/>
                          <a:pt x="488576" y="0"/>
                        </a:cubicBezTo>
                        <a:cubicBezTo>
                          <a:pt x="597496" y="-1273"/>
                          <a:pt x="890070" y="-32943"/>
                          <a:pt x="1234297" y="0"/>
                        </a:cubicBezTo>
                        <a:cubicBezTo>
                          <a:pt x="1578524" y="32943"/>
                          <a:pt x="1624015" y="-2575"/>
                          <a:pt x="1774302" y="0"/>
                        </a:cubicBezTo>
                        <a:cubicBezTo>
                          <a:pt x="1924589" y="2575"/>
                          <a:pt x="2156435" y="-18404"/>
                          <a:pt x="2314307" y="0"/>
                        </a:cubicBezTo>
                        <a:cubicBezTo>
                          <a:pt x="2472180" y="18404"/>
                          <a:pt x="2668621" y="-717"/>
                          <a:pt x="3008599" y="0"/>
                        </a:cubicBezTo>
                        <a:cubicBezTo>
                          <a:pt x="3348577" y="717"/>
                          <a:pt x="3465942" y="-24235"/>
                          <a:pt x="3702892" y="0"/>
                        </a:cubicBezTo>
                        <a:cubicBezTo>
                          <a:pt x="3939842" y="24235"/>
                          <a:pt x="4121967" y="-27402"/>
                          <a:pt x="4294326" y="0"/>
                        </a:cubicBezTo>
                        <a:cubicBezTo>
                          <a:pt x="4466685" y="27402"/>
                          <a:pt x="4737824" y="-17865"/>
                          <a:pt x="5142905" y="0"/>
                        </a:cubicBezTo>
                        <a:cubicBezTo>
                          <a:pt x="5143091" y="11285"/>
                          <a:pt x="5142085" y="20777"/>
                          <a:pt x="5142905" y="27428"/>
                        </a:cubicBezTo>
                        <a:cubicBezTo>
                          <a:pt x="4953261" y="38079"/>
                          <a:pt x="4645545" y="55050"/>
                          <a:pt x="4500042" y="27428"/>
                        </a:cubicBezTo>
                        <a:cubicBezTo>
                          <a:pt x="4354539" y="-194"/>
                          <a:pt x="4030151" y="33405"/>
                          <a:pt x="3754321" y="27428"/>
                        </a:cubicBezTo>
                        <a:cubicBezTo>
                          <a:pt x="3478491" y="21451"/>
                          <a:pt x="3396947" y="45263"/>
                          <a:pt x="3265745" y="27428"/>
                        </a:cubicBezTo>
                        <a:cubicBezTo>
                          <a:pt x="3134543" y="9593"/>
                          <a:pt x="2855961" y="52462"/>
                          <a:pt x="2571453" y="27428"/>
                        </a:cubicBezTo>
                        <a:cubicBezTo>
                          <a:pt x="2286945" y="2394"/>
                          <a:pt x="2264954" y="18468"/>
                          <a:pt x="1980018" y="27428"/>
                        </a:cubicBezTo>
                        <a:cubicBezTo>
                          <a:pt x="1695082" y="36388"/>
                          <a:pt x="1575192" y="7384"/>
                          <a:pt x="1388584" y="27428"/>
                        </a:cubicBezTo>
                        <a:cubicBezTo>
                          <a:pt x="1201976" y="47472"/>
                          <a:pt x="938365" y="13929"/>
                          <a:pt x="745721" y="27428"/>
                        </a:cubicBezTo>
                        <a:cubicBezTo>
                          <a:pt x="553077" y="40927"/>
                          <a:pt x="233182" y="-8896"/>
                          <a:pt x="0" y="27428"/>
                        </a:cubicBezTo>
                        <a:cubicBezTo>
                          <a:pt x="-388" y="15946"/>
                          <a:pt x="772" y="6656"/>
                          <a:pt x="0" y="0"/>
                        </a:cubicBezTo>
                        <a:close/>
                      </a:path>
                      <a:path w="5142905" h="27428" stroke="0" extrusionOk="0">
                        <a:moveTo>
                          <a:pt x="0" y="0"/>
                        </a:moveTo>
                        <a:cubicBezTo>
                          <a:pt x="252493" y="1349"/>
                          <a:pt x="276062" y="-22876"/>
                          <a:pt x="540005" y="0"/>
                        </a:cubicBezTo>
                        <a:cubicBezTo>
                          <a:pt x="803948" y="22876"/>
                          <a:pt x="855978" y="10842"/>
                          <a:pt x="1028581" y="0"/>
                        </a:cubicBezTo>
                        <a:cubicBezTo>
                          <a:pt x="1201184" y="-10842"/>
                          <a:pt x="1444880" y="-21378"/>
                          <a:pt x="1568586" y="0"/>
                        </a:cubicBezTo>
                        <a:cubicBezTo>
                          <a:pt x="1692292" y="21378"/>
                          <a:pt x="1939095" y="-28503"/>
                          <a:pt x="2211449" y="0"/>
                        </a:cubicBezTo>
                        <a:cubicBezTo>
                          <a:pt x="2483803" y="28503"/>
                          <a:pt x="2672123" y="34580"/>
                          <a:pt x="2905741" y="0"/>
                        </a:cubicBezTo>
                        <a:cubicBezTo>
                          <a:pt x="3139359" y="-34580"/>
                          <a:pt x="3426310" y="22926"/>
                          <a:pt x="3651463" y="0"/>
                        </a:cubicBezTo>
                        <a:cubicBezTo>
                          <a:pt x="3876616" y="-22926"/>
                          <a:pt x="4048907" y="-10659"/>
                          <a:pt x="4397184" y="0"/>
                        </a:cubicBezTo>
                        <a:cubicBezTo>
                          <a:pt x="4745461" y="10659"/>
                          <a:pt x="4939554" y="-12960"/>
                          <a:pt x="5142905" y="0"/>
                        </a:cubicBezTo>
                        <a:cubicBezTo>
                          <a:pt x="5143394" y="5865"/>
                          <a:pt x="5142903" y="15198"/>
                          <a:pt x="5142905" y="27428"/>
                        </a:cubicBezTo>
                        <a:cubicBezTo>
                          <a:pt x="4961898" y="5778"/>
                          <a:pt x="4846772" y="31511"/>
                          <a:pt x="4602900" y="27428"/>
                        </a:cubicBezTo>
                        <a:cubicBezTo>
                          <a:pt x="4359029" y="23345"/>
                          <a:pt x="4145029" y="53278"/>
                          <a:pt x="3857179" y="27428"/>
                        </a:cubicBezTo>
                        <a:cubicBezTo>
                          <a:pt x="3569329" y="1578"/>
                          <a:pt x="3599011" y="25728"/>
                          <a:pt x="3368603" y="27428"/>
                        </a:cubicBezTo>
                        <a:cubicBezTo>
                          <a:pt x="3138195" y="29128"/>
                          <a:pt x="2859664" y="-39"/>
                          <a:pt x="2674311" y="27428"/>
                        </a:cubicBezTo>
                        <a:cubicBezTo>
                          <a:pt x="2488958" y="54895"/>
                          <a:pt x="2240526" y="53769"/>
                          <a:pt x="2082877" y="27428"/>
                        </a:cubicBezTo>
                        <a:cubicBezTo>
                          <a:pt x="1925228" y="1087"/>
                          <a:pt x="1651339" y="35644"/>
                          <a:pt x="1491442" y="27428"/>
                        </a:cubicBezTo>
                        <a:cubicBezTo>
                          <a:pt x="1331546" y="19212"/>
                          <a:pt x="920606" y="42320"/>
                          <a:pt x="745721" y="27428"/>
                        </a:cubicBezTo>
                        <a:cubicBezTo>
                          <a:pt x="570836" y="12536"/>
                          <a:pt x="349563" y="21118"/>
                          <a:pt x="0" y="27428"/>
                        </a:cubicBezTo>
                        <a:cubicBezTo>
                          <a:pt x="891" y="15165"/>
                          <a:pt x="-219" y="9435"/>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40409178-A02D-94D3-BF27-5C3AEBB5730D}"/>
              </a:ext>
            </a:extLst>
          </p:cNvPr>
          <p:cNvPicPr>
            <a:picLocks noChangeAspect="1"/>
          </p:cNvPicPr>
          <p:nvPr/>
        </p:nvPicPr>
        <p:blipFill>
          <a:blip r:embed="rId3"/>
          <a:stretch>
            <a:fillRect/>
          </a:stretch>
        </p:blipFill>
        <p:spPr>
          <a:xfrm>
            <a:off x="2702055" y="3949598"/>
            <a:ext cx="8306872" cy="5378699"/>
          </a:xfrm>
          <a:prstGeom prst="rect">
            <a:avLst/>
          </a:prstGeom>
        </p:spPr>
      </p:pic>
      <p:sp>
        <p:nvSpPr>
          <p:cNvPr id="39940" name="Slide Number Placeholder 5"/>
          <p:cNvSpPr>
            <a:spLocks noGrp="1"/>
          </p:cNvSpPr>
          <p:nvPr>
            <p:ph type="sldNum" sz="quarter" idx="12"/>
          </p:nvPr>
        </p:nvSpPr>
        <p:spPr>
          <a:xfrm>
            <a:off x="9685803" y="9533053"/>
            <a:ext cx="3085743" cy="547603"/>
          </a:xfrm>
        </p:spPr>
        <p:txBody>
          <a:bodyPr vert="horz" lIns="91440" tIns="45720" rIns="91440" bIns="45720" rtlCol="0" anchor="ctr">
            <a:normAutofit/>
          </a:bodyPr>
          <a:lstStyle/>
          <a:p>
            <a:pPr marR="0" lvl="0" indent="0" defTabSz="914400" fontAlgn="auto">
              <a:spcBef>
                <a:spcPts val="0"/>
              </a:spcBef>
              <a:spcAft>
                <a:spcPts val="600"/>
              </a:spcAft>
              <a:buClrTx/>
              <a:buSzTx/>
              <a:buFontTx/>
              <a:buNone/>
              <a:tabLst/>
              <a:defRPr/>
            </a:pPr>
            <a:fld id="{CC88EA80-BAAA-4618-849B-E155ECC3A970}" type="slidenum">
              <a:rPr kumimoji="0" lang="en-US" sz="1200" b="0" i="0" u="none" strike="noStrike" cap="none" spc="0" normalizeH="0" baseline="0" noProof="0">
                <a:ln>
                  <a:noFill/>
                </a:ln>
                <a:effectLst/>
                <a:uLnTx/>
                <a:uFillTx/>
              </a:rPr>
              <a:pPr marR="0" lvl="0" indent="0" defTabSz="914400" fontAlgn="auto">
                <a:spcBef>
                  <a:spcPts val="0"/>
                </a:spcBef>
                <a:spcAft>
                  <a:spcPts val="600"/>
                </a:spcAft>
                <a:buClrTx/>
                <a:buSzTx/>
                <a:buFontTx/>
                <a:buNone/>
                <a:tabLst/>
                <a:defRPr/>
              </a:pPr>
              <a:t>34</a:t>
            </a:fld>
            <a:endParaRPr kumimoji="0" lang="en-US" sz="1200" b="0" i="0" u="none" strike="noStrike" cap="none" spc="0" normalizeH="0" baseline="0" noProof="0">
              <a:ln>
                <a:noFill/>
              </a:ln>
              <a:effectLst/>
              <a:uLnTx/>
              <a:uFillTx/>
            </a:endParaRPr>
          </a:p>
        </p:txBody>
      </p:sp>
    </p:spTree>
    <p:extLst>
      <p:ext uri="{BB962C8B-B14F-4D97-AF65-F5344CB8AC3E}">
        <p14:creationId xmlns:p14="http://schemas.microsoft.com/office/powerpoint/2010/main" val="102829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5600">
                <a:latin typeface="Franklin Gothic Medium"/>
                <a:ea typeface="Roboto Medium"/>
              </a:rPr>
              <a:t>Priorities for your New LEPC or TEPC</a:t>
            </a:r>
          </a:p>
        </p:txBody>
      </p:sp>
      <p:sp>
        <p:nvSpPr>
          <p:cNvPr id="5" name="Rectangle 4">
            <a:extLst>
              <a:ext uri="{FF2B5EF4-FFF2-40B4-BE49-F238E27FC236}">
                <a16:creationId xmlns:a16="http://schemas.microsoft.com/office/drawing/2014/main" id="{E47E8484-F34D-F5E1-B946-CFD80951F862}"/>
              </a:ext>
              <a:ext uri="{C183D7F6-B498-43B3-948B-1728B52AA6E4}">
                <adec:decorative xmlns:adec="http://schemas.microsoft.com/office/drawing/2017/decorative" val="1"/>
              </a:ext>
            </a:extLst>
          </p:cNvPr>
          <p:cNvSpPr/>
          <p:nvPr/>
        </p:nvSpPr>
        <p:spPr>
          <a:xfrm>
            <a:off x="8034984" y="9425386"/>
            <a:ext cx="4605009" cy="860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0B7DE4F5-0733-FE50-6C00-6E746ACB8805}"/>
              </a:ext>
            </a:extLst>
          </p:cNvPr>
          <p:cNvSpPr>
            <a:spLocks noGrp="1"/>
          </p:cNvSpPr>
          <p:nvPr>
            <p:ph type="sldNum" sz="quarter" idx="12"/>
          </p:nvPr>
        </p:nvSpPr>
        <p:spPr/>
        <p:txBody>
          <a:bodyPr/>
          <a:lstStyle/>
          <a:p>
            <a:fld id="{7E65300D-5599-4468-BF5D-B13C6AAEC98A}" type="slidenum">
              <a:rPr kumimoji="1" lang="ja-JP" altLang="en-US" smtClean="0"/>
              <a:pPr/>
              <a:t>35</a:t>
            </a:fld>
            <a:endParaRPr kumimoji="1" lang="ja-JP" altLang="en-US"/>
          </a:p>
        </p:txBody>
      </p:sp>
      <p:pic>
        <p:nvPicPr>
          <p:cNvPr id="3" name="Content Placeholder 2" descr="Image result for LEPC">
            <a:extLst>
              <a:ext uri="{FF2B5EF4-FFF2-40B4-BE49-F238E27FC236}">
                <a16:creationId xmlns:a16="http://schemas.microsoft.com/office/drawing/2014/main" id="{40C77C03-F744-E6CD-A51E-3FABBC7E3CD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8322950" y="8696723"/>
            <a:ext cx="4029075" cy="14573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086FE6E-6357-0E37-ACD6-3ABFEE016AF2}"/>
              </a:ext>
            </a:extLst>
          </p:cNvPr>
          <p:cNvSpPr txBox="1"/>
          <p:nvPr/>
        </p:nvSpPr>
        <p:spPr>
          <a:xfrm>
            <a:off x="610473" y="2257695"/>
            <a:ext cx="12710442" cy="7201972"/>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a:t>Set dates for quarterly meetings for your first year. Include tours or interesting activities for meetings.</a:t>
            </a:r>
            <a:endParaRPr lang="en-US" sz="2400">
              <a:cs typeface="Calibri"/>
            </a:endParaRPr>
          </a:p>
          <a:p>
            <a:pPr marL="285750" indent="-285750">
              <a:buFont typeface="Arial" panose="020B0604020202020204" pitchFamily="34" charset="0"/>
              <a:buChar char="•"/>
            </a:pPr>
            <a:r>
              <a:rPr lang="en-US" sz="2400"/>
              <a:t>Invite membership required by EPCRA.</a:t>
            </a:r>
          </a:p>
          <a:p>
            <a:pPr marL="285750" indent="-285750">
              <a:buFont typeface="Arial" panose="020B0604020202020204" pitchFamily="34" charset="0"/>
              <a:buChar char="•"/>
            </a:pPr>
            <a:r>
              <a:rPr lang="en-US" sz="2400"/>
              <a:t>Start and maintain a contact list and share information on training or other events on a regular basis. Submit this list to the SERC. </a:t>
            </a:r>
          </a:p>
          <a:p>
            <a:pPr marL="285750" indent="-285750">
              <a:buFont typeface="Arial" panose="020B0604020202020204" pitchFamily="34" charset="0"/>
              <a:buChar char="•"/>
            </a:pPr>
            <a:r>
              <a:rPr lang="en-US" sz="2400"/>
              <a:t>During your first meeting:</a:t>
            </a:r>
          </a:p>
          <a:p>
            <a:pPr marL="742950" lvl="1" indent="-285750">
              <a:buFont typeface="Arial" panose="020B0604020202020204" pitchFamily="34" charset="0"/>
              <a:buChar char="•"/>
            </a:pPr>
            <a:r>
              <a:rPr lang="en-US" sz="2400"/>
              <a:t>Cover public meeting requirements.</a:t>
            </a:r>
          </a:p>
          <a:p>
            <a:pPr marL="742950" lvl="1" indent="-285750">
              <a:buFont typeface="Arial" panose="020B0604020202020204" pitchFamily="34" charset="0"/>
              <a:buChar char="•"/>
            </a:pPr>
            <a:r>
              <a:rPr lang="en-US" sz="2400"/>
              <a:t>Cover the basics of EPCRA.</a:t>
            </a:r>
          </a:p>
          <a:p>
            <a:pPr marL="742950" lvl="1" indent="-285750">
              <a:buFont typeface="Arial" panose="020B0604020202020204" pitchFamily="34" charset="0"/>
              <a:buChar char="•"/>
            </a:pPr>
            <a:r>
              <a:rPr lang="en-US" sz="2400"/>
              <a:t>Have an interesting presentation.</a:t>
            </a:r>
          </a:p>
          <a:p>
            <a:pPr marL="742950" lvl="1" indent="-285750">
              <a:buFont typeface="Arial" panose="020B0604020202020204" pitchFamily="34" charset="0"/>
              <a:buChar char="•"/>
            </a:pPr>
            <a:r>
              <a:rPr lang="en-US" sz="2400"/>
              <a:t>Provide a draft by-laws for members to review prior to the second meeting.</a:t>
            </a:r>
          </a:p>
          <a:p>
            <a:pPr marL="742950" lvl="1" indent="-285750">
              <a:buFont typeface="Arial" panose="020B0604020202020204" pitchFamily="34" charset="0"/>
              <a:buChar char="•"/>
            </a:pPr>
            <a:r>
              <a:rPr lang="en-US" sz="2400"/>
              <a:t>Discuss the roles and responsibilities of officers and prepare to vote on officers at a future meeting.</a:t>
            </a:r>
          </a:p>
          <a:p>
            <a:pPr marL="285750" indent="-285750">
              <a:buFont typeface="Arial" panose="020B0604020202020204" pitchFamily="34" charset="0"/>
              <a:buChar char="•"/>
            </a:pPr>
            <a:r>
              <a:rPr lang="en-US" sz="2400"/>
              <a:t>Adopt by-laws  at your second or third meeting. Submit a copy of approved by-laws to the SERC.</a:t>
            </a:r>
          </a:p>
          <a:p>
            <a:pPr marL="285750" indent="-285750">
              <a:buFont typeface="Arial" panose="020B0604020202020204" pitchFamily="34" charset="0"/>
              <a:buChar char="•"/>
            </a:pPr>
            <a:r>
              <a:rPr lang="en-US" sz="2400"/>
              <a:t>Vote on officers your second or third meeting.</a:t>
            </a:r>
          </a:p>
          <a:p>
            <a:pPr marL="285750" indent="-285750">
              <a:buFont typeface="Arial" panose="020B0604020202020204" pitchFamily="34" charset="0"/>
              <a:buChar char="•"/>
            </a:pPr>
            <a:r>
              <a:rPr lang="en-US" sz="2400"/>
              <a:t>Start a draft plan using the plan template and create a subcommittee to complete the plan in the first year. </a:t>
            </a:r>
          </a:p>
          <a:p>
            <a:pPr marL="285750" indent="-285750">
              <a:buFont typeface="Arial" panose="020B0604020202020204" pitchFamily="34" charset="0"/>
              <a:buChar char="•"/>
            </a:pPr>
            <a:r>
              <a:rPr lang="en-US" sz="2400"/>
              <a:t>Have your LEPC use the checklist as a tool to determine the priorities of your LEPC or TEPC. </a:t>
            </a:r>
          </a:p>
          <a:p>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endParaRPr lang="en-US"/>
          </a:p>
        </p:txBody>
      </p:sp>
    </p:spTree>
    <p:extLst>
      <p:ext uri="{BB962C8B-B14F-4D97-AF65-F5344CB8AC3E}">
        <p14:creationId xmlns:p14="http://schemas.microsoft.com/office/powerpoint/2010/main" val="408302085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1BA2-FDA9-4505-BB24-013DEC3BAF51}"/>
              </a:ext>
            </a:extLst>
          </p:cNvPr>
          <p:cNvSpPr>
            <a:spLocks noGrp="1"/>
          </p:cNvSpPr>
          <p:nvPr>
            <p:ph type="ctrTitle"/>
          </p:nvPr>
        </p:nvSpPr>
        <p:spPr>
          <a:xfrm>
            <a:off x="1900970" y="3840389"/>
            <a:ext cx="4876837" cy="2235945"/>
          </a:xfrm>
        </p:spPr>
        <p:txBody>
          <a:bodyPr>
            <a:normAutofit/>
          </a:bodyPr>
          <a:lstStyle/>
          <a:p>
            <a:pPr algn="ctr"/>
            <a:r>
              <a:rPr lang="en-US">
                <a:solidFill>
                  <a:schemeClr val="tx1"/>
                </a:solidFill>
              </a:rPr>
              <a:t> </a:t>
            </a:r>
          </a:p>
        </p:txBody>
      </p:sp>
      <p:sp>
        <p:nvSpPr>
          <p:cNvPr id="3" name="Subtitle 2">
            <a:extLst>
              <a:ext uri="{FF2B5EF4-FFF2-40B4-BE49-F238E27FC236}">
                <a16:creationId xmlns:a16="http://schemas.microsoft.com/office/drawing/2014/main" id="{DABA3977-3CD3-4937-98C1-EDB02A9E39CF}"/>
              </a:ext>
            </a:extLst>
          </p:cNvPr>
          <p:cNvSpPr>
            <a:spLocks noGrp="1"/>
          </p:cNvSpPr>
          <p:nvPr>
            <p:ph type="subTitle" idx="1"/>
          </p:nvPr>
        </p:nvSpPr>
        <p:spPr>
          <a:xfrm>
            <a:off x="1998689" y="743712"/>
            <a:ext cx="3867540" cy="9071108"/>
          </a:xfrm>
        </p:spPr>
        <p:txBody>
          <a:bodyPr vert="horz" lIns="91440" tIns="45720" rIns="91440" bIns="45720" rtlCol="0" anchor="t">
            <a:normAutofit lnSpcReduction="10000"/>
          </a:bodyPr>
          <a:lstStyle/>
          <a:p>
            <a:pPr>
              <a:spcBef>
                <a:spcPts val="0"/>
              </a:spcBef>
            </a:pPr>
            <a:r>
              <a:rPr lang="en-US" sz="2000" b="1" dirty="0">
                <a:solidFill>
                  <a:srgbClr val="002060"/>
                </a:solidFill>
                <a:latin typeface="+mn-lt"/>
                <a:ea typeface="Times New Roman" panose="02020603050405020304" pitchFamily="18" charset="0"/>
                <a:cs typeface="Times New Roman"/>
              </a:rPr>
              <a:t>If you have questions, please reach out to SERC support staff:</a:t>
            </a:r>
          </a:p>
          <a:p>
            <a:pPr>
              <a:spcBef>
                <a:spcPts val="0"/>
              </a:spcBef>
            </a:pP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r>
              <a:rPr lang="en-US" sz="1600" b="1" dirty="0">
                <a:solidFill>
                  <a:srgbClr val="1F497D"/>
                </a:solidFill>
                <a:latin typeface="+mn-lt"/>
                <a:ea typeface="Calibri" panose="020F0502020204030204" pitchFamily="34" charset="0"/>
              </a:rPr>
              <a:t>Scott Lancaster</a:t>
            </a:r>
            <a:endParaRPr lang="en-US" sz="1600" b="1" dirty="0">
              <a:latin typeface="+mn-lt"/>
              <a:ea typeface="Calibri" panose="020F0502020204030204" pitchFamily="34" charset="0"/>
              <a:cs typeface="Calibri"/>
            </a:endParaRPr>
          </a:p>
          <a:p>
            <a:pPr>
              <a:spcBef>
                <a:spcPts val="0"/>
              </a:spcBef>
            </a:pPr>
            <a:r>
              <a:rPr lang="en-US" sz="1600" dirty="0">
                <a:solidFill>
                  <a:srgbClr val="1F497D"/>
                </a:solidFill>
                <a:latin typeface="+mn-lt"/>
                <a:ea typeface="Calibri" panose="020F0502020204030204" pitchFamily="34" charset="0"/>
              </a:rPr>
              <a:t>Deputy State Fire Marshal </a:t>
            </a:r>
            <a:endParaRPr lang="en-US" sz="1600" dirty="0">
              <a:solidFill>
                <a:srgbClr val="000000"/>
              </a:solidFill>
              <a:latin typeface="+mn-lt"/>
              <a:ea typeface="Calibri" panose="020F0502020204030204" pitchFamily="34" charset="0"/>
            </a:endParaRPr>
          </a:p>
          <a:p>
            <a:pPr>
              <a:spcBef>
                <a:spcPts val="0"/>
              </a:spcBef>
            </a:pPr>
            <a:r>
              <a:rPr lang="en-US" sz="1600" dirty="0">
                <a:solidFill>
                  <a:srgbClr val="1F497D"/>
                </a:solidFill>
                <a:latin typeface="+mn-lt"/>
                <a:ea typeface="Calibri" panose="020F0502020204030204" pitchFamily="34" charset="0"/>
              </a:rPr>
              <a:t>Washington State Patrol/State Fire Marshal’s Office</a:t>
            </a:r>
            <a:endParaRPr lang="en-US" sz="1600" dirty="0">
              <a:latin typeface="+mn-lt"/>
              <a:ea typeface="Calibri" panose="020F0502020204030204" pitchFamily="34" charset="0"/>
            </a:endParaRPr>
          </a:p>
          <a:p>
            <a:pPr>
              <a:spcBef>
                <a:spcPts val="0"/>
              </a:spcBef>
            </a:pPr>
            <a:r>
              <a:rPr lang="en-US" sz="1600" u="sng" dirty="0">
                <a:solidFill>
                  <a:srgbClr val="1F497D"/>
                </a:solidFill>
                <a:latin typeface="+mn-lt"/>
                <a:ea typeface="Calibri" panose="020F0502020204030204" pitchFamily="34" charset="0"/>
                <a:hlinkClick r:id="rId3"/>
              </a:rPr>
              <a:t>scott.lancaster@wsp.wa.gov</a:t>
            </a: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r>
              <a:rPr lang="en-US" sz="1600" b="1" dirty="0">
                <a:solidFill>
                  <a:srgbClr val="002060"/>
                </a:solidFill>
                <a:latin typeface="+mn-lt"/>
                <a:ea typeface="Calibri" panose="020F0502020204030204" pitchFamily="34" charset="0"/>
              </a:rPr>
              <a:t> </a:t>
            </a:r>
            <a:endParaRPr lang="en-US" sz="1600" b="1" dirty="0">
              <a:solidFill>
                <a:srgbClr val="002060"/>
              </a:solidFill>
              <a:latin typeface="+mn-lt"/>
              <a:ea typeface="Calibri" panose="020F0502020204030204" pitchFamily="34" charset="0"/>
              <a:cs typeface="Calibri"/>
            </a:endParaRPr>
          </a:p>
          <a:p>
            <a:pPr>
              <a:spcBef>
                <a:spcPts val="0"/>
              </a:spcBef>
            </a:pPr>
            <a:endParaRPr lang="en-US" sz="1600" dirty="0">
              <a:solidFill>
                <a:srgbClr val="002060"/>
              </a:solidFill>
              <a:latin typeface="+mn-lt"/>
              <a:cs typeface="Times New Roman" panose="02020603050405020304" pitchFamily="18" charset="0"/>
            </a:endParaRPr>
          </a:p>
          <a:p>
            <a:pPr>
              <a:spcBef>
                <a:spcPts val="0"/>
              </a:spcBef>
            </a:pPr>
            <a:r>
              <a:rPr lang="en-US" sz="1600" b="1" dirty="0">
                <a:solidFill>
                  <a:srgbClr val="002060"/>
                </a:solidFill>
                <a:latin typeface="+mn-lt"/>
                <a:ea typeface="Calibri" panose="020F0502020204030204" pitchFamily="34" charset="0"/>
              </a:rPr>
              <a:t>Diane Fowler </a:t>
            </a:r>
            <a:endParaRPr lang="en-US" sz="1600" b="1" dirty="0">
              <a:solidFill>
                <a:srgbClr val="002060"/>
              </a:solidFill>
              <a:latin typeface="+mn-lt"/>
              <a:ea typeface="Calibri" panose="020F0502020204030204" pitchFamily="34" charset="0"/>
              <a:cs typeface="Calibri"/>
            </a:endParaRPr>
          </a:p>
          <a:p>
            <a:pPr>
              <a:spcBef>
                <a:spcPts val="0"/>
              </a:spcBef>
            </a:pPr>
            <a:r>
              <a:rPr lang="en-US" sz="1600" dirty="0">
                <a:solidFill>
                  <a:srgbClr val="002060"/>
                </a:solidFill>
                <a:latin typeface="+mn-lt"/>
                <a:ea typeface="Calibri" panose="020F0502020204030204" pitchFamily="34" charset="0"/>
              </a:rPr>
              <a:t>Emergency Planning &amp; Community Right-to-Know Reporting </a:t>
            </a:r>
            <a:endParaRPr lang="en-US" sz="1600" dirty="0">
              <a:solidFill>
                <a:srgbClr val="002060"/>
              </a:solidFill>
              <a:latin typeface="+mn-lt"/>
              <a:ea typeface="Calibri" panose="020F0502020204030204" pitchFamily="34" charset="0"/>
              <a:cs typeface="Calibri"/>
            </a:endParaRPr>
          </a:p>
          <a:p>
            <a:pPr>
              <a:spcBef>
                <a:spcPts val="0"/>
              </a:spcBef>
            </a:pPr>
            <a:r>
              <a:rPr lang="en-US" sz="1600" dirty="0">
                <a:solidFill>
                  <a:srgbClr val="002060"/>
                </a:solidFill>
                <a:latin typeface="+mn-lt"/>
                <a:ea typeface="Calibri" panose="020F0502020204030204" pitchFamily="34" charset="0"/>
              </a:rPr>
              <a:t>WA State Department of Ecology</a:t>
            </a:r>
            <a:endParaRPr lang="en-US" sz="1600" dirty="0">
              <a:solidFill>
                <a:srgbClr val="002060"/>
              </a:solidFill>
              <a:latin typeface="+mn-lt"/>
              <a:ea typeface="Calibri" panose="020F0502020204030204" pitchFamily="34" charset="0"/>
              <a:cs typeface="Calibri"/>
            </a:endParaRPr>
          </a:p>
          <a:p>
            <a:pPr>
              <a:spcBef>
                <a:spcPts val="0"/>
              </a:spcBef>
            </a:pPr>
            <a:r>
              <a:rPr lang="en-US" sz="1600" dirty="0">
                <a:latin typeface="+mn-lt"/>
                <a:ea typeface="Roboto"/>
                <a:hlinkClick r:id="rId4"/>
              </a:rPr>
              <a:t>EPCRA@ecy.wa.gov</a:t>
            </a:r>
            <a:endParaRPr lang="en-US" sz="1600" dirty="0">
              <a:latin typeface="+mn-lt"/>
              <a:ea typeface="Roboto"/>
            </a:endParaRPr>
          </a:p>
          <a:p>
            <a:pPr>
              <a:spcBef>
                <a:spcPts val="0"/>
              </a:spcBef>
            </a:pPr>
            <a:endParaRPr lang="en-US" sz="1600" dirty="0">
              <a:latin typeface="+mn-lt"/>
            </a:endParaRPr>
          </a:p>
          <a:p>
            <a:pPr>
              <a:spcBef>
                <a:spcPts val="0"/>
              </a:spcBef>
            </a:pPr>
            <a:endParaRPr lang="en-US" sz="1600" dirty="0">
              <a:latin typeface="+mn-lt"/>
            </a:endParaRPr>
          </a:p>
          <a:p>
            <a:pPr>
              <a:spcBef>
                <a:spcPts val="0"/>
              </a:spcBef>
            </a:pPr>
            <a:r>
              <a:rPr lang="en-US" sz="1600" b="1" dirty="0">
                <a:solidFill>
                  <a:srgbClr val="002060"/>
                </a:solidFill>
                <a:latin typeface="+mn-lt"/>
                <a:ea typeface="Times New Roman" panose="02020603050405020304" pitchFamily="18" charset="0"/>
                <a:cs typeface="Times New Roman"/>
              </a:rPr>
              <a:t>Susan Forsythe </a:t>
            </a:r>
            <a:endParaRPr lang="en-US" sz="1600" b="1" dirty="0">
              <a:latin typeface="+mn-lt"/>
              <a:ea typeface="Times New Roman" panose="02020603050405020304" pitchFamily="18" charset="0"/>
              <a:cs typeface="Times New Roman" panose="02020603050405020304" pitchFamily="18" charset="0"/>
            </a:endParaRPr>
          </a:p>
          <a:p>
            <a:pPr>
              <a:spcBef>
                <a:spcPts val="0"/>
              </a:spcBef>
            </a:pPr>
            <a:r>
              <a:rPr lang="en-US" sz="1600" dirty="0">
                <a:solidFill>
                  <a:srgbClr val="002060"/>
                </a:solidFill>
                <a:latin typeface="+mn-lt"/>
                <a:ea typeface="Times New Roman" panose="02020603050405020304" pitchFamily="18" charset="0"/>
                <a:cs typeface="Times New Roman"/>
              </a:rPr>
              <a:t>Washington State SERC Coordinator </a:t>
            </a:r>
            <a:endParaRPr lang="en-US" sz="1600" dirty="0">
              <a:latin typeface="+mn-lt"/>
              <a:ea typeface="Times New Roman" panose="02020603050405020304" pitchFamily="18" charset="0"/>
              <a:cs typeface="Times New Roman" panose="02020603050405020304" pitchFamily="18" charset="0"/>
            </a:endParaRPr>
          </a:p>
          <a:p>
            <a:pPr>
              <a:spcBef>
                <a:spcPts val="0"/>
              </a:spcBef>
            </a:pPr>
            <a:r>
              <a:rPr lang="en-US" sz="1600" dirty="0">
                <a:solidFill>
                  <a:srgbClr val="002060"/>
                </a:solidFill>
                <a:latin typeface="+mn-lt"/>
                <a:ea typeface="Times New Roman" panose="02020603050405020304" pitchFamily="18" charset="0"/>
                <a:cs typeface="Times New Roman"/>
              </a:rPr>
              <a:t>Emergency Management Division</a:t>
            </a:r>
            <a:endParaRPr lang="en-US" sz="1600" dirty="0">
              <a:latin typeface="+mn-lt"/>
              <a:ea typeface="Times New Roman" panose="02020603050405020304" pitchFamily="18" charset="0"/>
              <a:cs typeface="Times New Roman"/>
            </a:endParaRPr>
          </a:p>
          <a:p>
            <a:pPr>
              <a:spcBef>
                <a:spcPts val="0"/>
              </a:spcBef>
            </a:pPr>
            <a:r>
              <a:rPr lang="en-US" sz="1600" dirty="0">
                <a:solidFill>
                  <a:srgbClr val="002060"/>
                </a:solidFill>
                <a:latin typeface="+mn-lt"/>
                <a:ea typeface="Times New Roman" panose="02020603050405020304" pitchFamily="18" charset="0"/>
                <a:cs typeface="Times New Roman"/>
              </a:rPr>
              <a:t>Washington Military Department</a:t>
            </a:r>
            <a:endParaRPr lang="en-US" sz="1600" dirty="0">
              <a:latin typeface="+mn-lt"/>
              <a:ea typeface="Times New Roman" panose="02020603050405020304" pitchFamily="18" charset="0"/>
              <a:cs typeface="Times New Roman"/>
            </a:endParaRPr>
          </a:p>
          <a:p>
            <a:pPr>
              <a:spcBef>
                <a:spcPts val="0"/>
              </a:spcBef>
            </a:pPr>
            <a:r>
              <a:rPr lang="en-US" sz="1600" u="sng" dirty="0">
                <a:solidFill>
                  <a:srgbClr val="002060"/>
                </a:solidFill>
                <a:latin typeface="+mn-lt"/>
                <a:ea typeface="Times New Roman" panose="02020603050405020304" pitchFamily="18" charset="0"/>
                <a:cs typeface="Times New Roman"/>
                <a:hlinkClick r:id="rId5"/>
              </a:rPr>
              <a:t>susan.forsythe@mil.wa.gov</a:t>
            </a:r>
            <a:r>
              <a:rPr lang="en-US" sz="1600" dirty="0">
                <a:solidFill>
                  <a:srgbClr val="002060"/>
                </a:solidFill>
                <a:latin typeface="+mn-lt"/>
                <a:ea typeface="Times New Roman" panose="02020603050405020304" pitchFamily="18" charset="0"/>
                <a:cs typeface="Times New Roman"/>
              </a:rPr>
              <a:t> </a:t>
            </a: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endParaRPr lang="en-US" sz="1600" dirty="0">
              <a:solidFill>
                <a:srgbClr val="002060"/>
              </a:solidFill>
              <a:latin typeface="+mn-lt"/>
              <a:ea typeface="Times New Roman" panose="02020603050405020304" pitchFamily="18" charset="0"/>
              <a:cs typeface="Times New Roman" panose="02020603050405020304" pitchFamily="18" charset="0"/>
            </a:endParaRPr>
          </a:p>
          <a:p>
            <a:pPr>
              <a:spcBef>
                <a:spcPts val="0"/>
              </a:spcBef>
            </a:pPr>
            <a:endParaRPr lang="en-US" sz="1600" dirty="0">
              <a:latin typeface="+mn-lt"/>
            </a:endParaRPr>
          </a:p>
          <a:p>
            <a:pPr>
              <a:lnSpc>
                <a:spcPct val="107000"/>
              </a:lnSpc>
              <a:spcBef>
                <a:spcPts val="0"/>
              </a:spcBef>
            </a:pPr>
            <a:r>
              <a:rPr lang="en-US" sz="1600" kern="100" dirty="0">
                <a:effectLst/>
                <a:latin typeface="+mn-lt"/>
                <a:ea typeface="Calibri" panose="020F0502020204030204" pitchFamily="34" charset="0"/>
                <a:cs typeface="Times New Roman"/>
              </a:rPr>
              <a:t>Eastside EMD Field Rep: </a:t>
            </a:r>
            <a:r>
              <a:rPr lang="en-US" sz="1600" b="1" kern="100" dirty="0">
                <a:latin typeface="+mn-lt"/>
                <a:ea typeface="Calibri" panose="020F0502020204030204" pitchFamily="34" charset="0"/>
                <a:cs typeface="Times New Roman"/>
              </a:rPr>
              <a:t>Pete Hartmann</a:t>
            </a:r>
            <a:endParaRPr lang="en-US" sz="1600" kern="100" dirty="0">
              <a:effectLst/>
              <a:latin typeface="+mn-lt"/>
              <a:ea typeface="Calibri" panose="020F0502020204030204" pitchFamily="34" charset="0"/>
              <a:cs typeface="Times New Roman"/>
            </a:endParaRP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Phone: (509) 435-6288</a:t>
            </a:r>
          </a:p>
          <a:p>
            <a:pPr marL="0" marR="0">
              <a:lnSpc>
                <a:spcPct val="107000"/>
              </a:lnSpc>
              <a:spcBef>
                <a:spcPts val="0"/>
              </a:spcBef>
              <a:spcAft>
                <a:spcPts val="0"/>
              </a:spcAft>
            </a:pPr>
            <a:r>
              <a:rPr lang="en-US" sz="1600" u="sng" kern="100" dirty="0">
                <a:solidFill>
                  <a:srgbClr val="0563C1"/>
                </a:solidFill>
                <a:effectLst/>
                <a:latin typeface="+mn-lt"/>
                <a:ea typeface="Calibri" panose="020F0502020204030204" pitchFamily="34" charset="0"/>
                <a:cs typeface="Times New Roman"/>
                <a:hlinkClick r:id="rId6"/>
              </a:rPr>
              <a:t>peter.hartmann@mil.wa.gov</a:t>
            </a:r>
            <a:r>
              <a:rPr lang="en-US" sz="1600" kern="100" dirty="0">
                <a:effectLst/>
                <a:latin typeface="+mn-lt"/>
                <a:ea typeface="Calibri" panose="020F0502020204030204" pitchFamily="34" charset="0"/>
                <a:cs typeface="Times New Roman"/>
              </a:rPr>
              <a:t> </a:t>
            </a: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a:lnSpc>
                <a:spcPct val="107000"/>
              </a:lnSpc>
              <a:spcBef>
                <a:spcPts val="0"/>
              </a:spcBef>
            </a:pPr>
            <a:r>
              <a:rPr lang="en-US" sz="1600" kern="100" dirty="0">
                <a:effectLst/>
                <a:latin typeface="+mn-lt"/>
                <a:ea typeface="Calibri" panose="020F0502020204030204" pitchFamily="34" charset="0"/>
                <a:cs typeface="Times New Roman"/>
              </a:rPr>
              <a:t>Central EMD Field Rep: </a:t>
            </a:r>
            <a:r>
              <a:rPr lang="en-US" sz="1600" b="1" kern="100" dirty="0">
                <a:latin typeface="+mn-lt"/>
                <a:ea typeface="Calibri" panose="020F0502020204030204" pitchFamily="34" charset="0"/>
                <a:cs typeface="Times New Roman"/>
              </a:rPr>
              <a:t>Stephanie Hakala</a:t>
            </a:r>
          </a:p>
          <a:p>
            <a:pPr>
              <a:lnSpc>
                <a:spcPct val="107000"/>
              </a:lnSpc>
              <a:spcBef>
                <a:spcPts val="0"/>
              </a:spcBef>
            </a:pPr>
            <a:r>
              <a:rPr lang="en-US" sz="1600" kern="100" dirty="0">
                <a:latin typeface="+mn-lt"/>
                <a:ea typeface="Calibri" panose="020F0502020204030204" pitchFamily="34" charset="0"/>
                <a:cs typeface="Times New Roman"/>
              </a:rPr>
              <a:t>Phone</a:t>
            </a:r>
            <a:r>
              <a:rPr lang="en-US" sz="1600" kern="100" dirty="0">
                <a:effectLst/>
                <a:latin typeface="+mn-lt"/>
                <a:ea typeface="Calibri" panose="020F0502020204030204" pitchFamily="34" charset="0"/>
                <a:cs typeface="Times New Roman"/>
              </a:rPr>
              <a:t>: (253)298-5446</a:t>
            </a:r>
            <a:endParaRPr lang="en-US" dirty="0"/>
          </a:p>
          <a:p>
            <a:pPr marL="0" marR="0">
              <a:lnSpc>
                <a:spcPct val="107000"/>
              </a:lnSpc>
              <a:spcBef>
                <a:spcPts val="0"/>
              </a:spcBef>
              <a:spcAft>
                <a:spcPts val="0"/>
              </a:spcAft>
            </a:pPr>
            <a:r>
              <a:rPr lang="en-US" sz="1600" u="sng" kern="100" dirty="0">
                <a:solidFill>
                  <a:srgbClr val="0563C1"/>
                </a:solidFill>
                <a:effectLst/>
                <a:latin typeface="+mn-lt"/>
                <a:ea typeface="Calibri" panose="020F0502020204030204" pitchFamily="34" charset="0"/>
                <a:cs typeface="Times New Roman"/>
                <a:hlinkClick r:id="rId7"/>
              </a:rPr>
              <a:t>stephanie.hakala@mil.wa.gov</a:t>
            </a:r>
            <a:r>
              <a:rPr lang="en-US" sz="1600" kern="100" dirty="0">
                <a:effectLst/>
                <a:latin typeface="+mn-lt"/>
                <a:ea typeface="Calibri" panose="020F0502020204030204" pitchFamily="34" charset="0"/>
                <a:cs typeface="Times New Roman"/>
              </a:rPr>
              <a:t>  </a:t>
            </a: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Northwest EMD Field Rep : </a:t>
            </a:r>
            <a:r>
              <a:rPr lang="en-US" sz="1600" b="1" kern="100" dirty="0">
                <a:effectLst/>
                <a:latin typeface="+mn-lt"/>
                <a:ea typeface="Calibri" panose="020F0502020204030204" pitchFamily="34" charset="0"/>
                <a:cs typeface="Times New Roman"/>
              </a:rPr>
              <a:t>David Kelley</a:t>
            </a: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Phone: 253-325-3451</a:t>
            </a:r>
          </a:p>
          <a:p>
            <a:pPr marL="0" marR="0">
              <a:lnSpc>
                <a:spcPct val="107000"/>
              </a:lnSpc>
              <a:spcBef>
                <a:spcPts val="0"/>
              </a:spcBef>
              <a:spcAft>
                <a:spcPts val="0"/>
              </a:spcAft>
            </a:pPr>
            <a:r>
              <a:rPr lang="en-US" sz="1600" u="sng" kern="100" dirty="0">
                <a:solidFill>
                  <a:srgbClr val="0563C1"/>
                </a:solidFill>
                <a:effectLst/>
                <a:latin typeface="+mn-lt"/>
                <a:ea typeface="Calibri" panose="020F0502020204030204" pitchFamily="34" charset="0"/>
                <a:cs typeface="Times New Roman"/>
                <a:hlinkClick r:id="rId8"/>
              </a:rPr>
              <a:t>david.kelley@mil.wa.gov</a:t>
            </a:r>
            <a:r>
              <a:rPr lang="en-US" sz="1600" kern="100" dirty="0">
                <a:effectLst/>
                <a:latin typeface="+mn-lt"/>
                <a:ea typeface="Calibri" panose="020F0502020204030204" pitchFamily="34" charset="0"/>
                <a:cs typeface="Times New Roman"/>
              </a:rPr>
              <a:t>  </a:t>
            </a:r>
          </a:p>
          <a:p>
            <a:pPr marL="0" marR="0">
              <a:lnSpc>
                <a:spcPct val="107000"/>
              </a:lnSpc>
              <a:spcBef>
                <a:spcPts val="0"/>
              </a:spcBef>
              <a:spcAft>
                <a:spcPts val="0"/>
              </a:spcAft>
            </a:pP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kern="100" dirty="0">
                <a:effectLst/>
                <a:latin typeface="+mn-lt"/>
                <a:ea typeface="Calibri" panose="020F0502020204030204" pitchFamily="34" charset="0"/>
                <a:cs typeface="Times New Roman"/>
              </a:rPr>
              <a:t>Southwest Field Rep: </a:t>
            </a:r>
            <a:r>
              <a:rPr lang="en-US" sz="1600" b="1" kern="100" dirty="0">
                <a:effectLst/>
                <a:latin typeface="+mn-lt"/>
                <a:ea typeface="Calibri" panose="020F0502020204030204" pitchFamily="34" charset="0"/>
                <a:cs typeface="Times New Roman"/>
              </a:rPr>
              <a:t>Chris Caprio</a:t>
            </a:r>
          </a:p>
          <a:p>
            <a:pPr>
              <a:lnSpc>
                <a:spcPct val="107000"/>
              </a:lnSpc>
              <a:spcBef>
                <a:spcPts val="0"/>
              </a:spcBef>
            </a:pPr>
            <a:r>
              <a:rPr lang="en-US" sz="1600" kern="100" dirty="0">
                <a:effectLst/>
                <a:latin typeface="+mn-lt"/>
                <a:ea typeface="Calibri" panose="020F0502020204030204" pitchFamily="34" charset="0"/>
                <a:cs typeface="Times New Roman"/>
              </a:rPr>
              <a:t> Phone: (253) 357-2874</a:t>
            </a:r>
            <a:r>
              <a:rPr lang="en-US" sz="1600" kern="100" dirty="0">
                <a:latin typeface="+mn-lt"/>
                <a:ea typeface="Calibri" panose="020F0502020204030204" pitchFamily="34" charset="0"/>
                <a:cs typeface="Times New Roman"/>
              </a:rPr>
              <a:t> </a:t>
            </a:r>
            <a:endParaRPr lang="en-US" sz="1600" kern="1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600" u="sng" kern="100" dirty="0">
                <a:solidFill>
                  <a:srgbClr val="0563C1"/>
                </a:solidFill>
                <a:latin typeface="+mn-lt"/>
                <a:ea typeface="Calibri" panose="020F0502020204030204" pitchFamily="34" charset="0"/>
                <a:cs typeface="Times New Roman"/>
                <a:hlinkClick r:id="rId9"/>
              </a:rPr>
              <a:t>c</a:t>
            </a:r>
            <a:r>
              <a:rPr lang="en-US" sz="1600" u="sng" kern="100" dirty="0">
                <a:solidFill>
                  <a:srgbClr val="0563C1"/>
                </a:solidFill>
                <a:effectLst/>
                <a:latin typeface="+mn-lt"/>
                <a:ea typeface="Calibri" panose="020F0502020204030204" pitchFamily="34" charset="0"/>
                <a:cs typeface="Times New Roman"/>
                <a:hlinkClick r:id="rId9"/>
              </a:rPr>
              <a:t>hristopher.caprio@mil.wa.gov</a:t>
            </a:r>
            <a:endParaRPr lang="en-US" sz="1600" kern="100" dirty="0">
              <a:effectLst/>
              <a:latin typeface="+mn-lt"/>
              <a:ea typeface="Calibri" panose="020F0502020204030204" pitchFamily="34" charset="0"/>
              <a:cs typeface="Times New Roman"/>
            </a:endParaRPr>
          </a:p>
          <a:p>
            <a:pPr>
              <a:spcBef>
                <a:spcPts val="0"/>
              </a:spcBef>
            </a:pPr>
            <a:endParaRPr lang="en-US" sz="1350" dirty="0"/>
          </a:p>
        </p:txBody>
      </p:sp>
      <p:pic>
        <p:nvPicPr>
          <p:cNvPr id="5" name="Picture 4" descr="A picture containing shape&#10;&#10;Description automatically generated">
            <a:extLst>
              <a:ext uri="{FF2B5EF4-FFF2-40B4-BE49-F238E27FC236}">
                <a16:creationId xmlns:a16="http://schemas.microsoft.com/office/drawing/2014/main" id="{E0FC29CE-B0CF-EA99-ED16-11E3DC58E05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401469" y="1698171"/>
            <a:ext cx="10366964" cy="5665409"/>
          </a:xfrm>
          <a:prstGeom prst="rect">
            <a:avLst/>
          </a:prstGeom>
        </p:spPr>
      </p:pic>
      <p:sp>
        <p:nvSpPr>
          <p:cNvPr id="4" name="TextBox 3">
            <a:extLst>
              <a:ext uri="{FF2B5EF4-FFF2-40B4-BE49-F238E27FC236}">
                <a16:creationId xmlns:a16="http://schemas.microsoft.com/office/drawing/2014/main" id="{A67BB251-A6D6-8555-189F-D0EC86D237C2}"/>
              </a:ext>
            </a:extLst>
          </p:cNvPr>
          <p:cNvSpPr txBox="1"/>
          <p:nvPr/>
        </p:nvSpPr>
        <p:spPr>
          <a:xfrm>
            <a:off x="12578576" y="9802368"/>
            <a:ext cx="535258" cy="369332"/>
          </a:xfrm>
          <a:prstGeom prst="rect">
            <a:avLst/>
          </a:prstGeom>
          <a:noFill/>
        </p:spPr>
        <p:txBody>
          <a:bodyPr wrap="square" rtlCol="0">
            <a:spAutoFit/>
          </a:bodyPr>
          <a:lstStyle/>
          <a:p>
            <a:fld id="{3F772BFE-0F2B-419B-9260-CCEAFE1F0EB7}" type="slidenum">
              <a:rPr lang="en-US" smtClean="0"/>
              <a:t>36</a:t>
            </a:fld>
            <a:endParaRPr lang="en-US"/>
          </a:p>
        </p:txBody>
      </p:sp>
    </p:spTree>
    <p:extLst>
      <p:ext uri="{BB962C8B-B14F-4D97-AF65-F5344CB8AC3E}">
        <p14:creationId xmlns:p14="http://schemas.microsoft.com/office/powerpoint/2010/main" val="2387203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3714412" cy="102854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3" y="0"/>
            <a:ext cx="13714069" cy="10285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2794CE0B-0579-4DFC-A998-47997C78DDFC}"/>
              </a:ext>
            </a:extLst>
          </p:cNvPr>
          <p:cNvSpPr>
            <a:spLocks noGrp="1"/>
          </p:cNvSpPr>
          <p:nvPr>
            <p:ph idx="1"/>
          </p:nvPr>
        </p:nvSpPr>
        <p:spPr>
          <a:xfrm>
            <a:off x="455612" y="444942"/>
            <a:ext cx="7689321" cy="7967134"/>
          </a:xfrm>
        </p:spPr>
        <p:txBody>
          <a:bodyPr anchor="t">
            <a:normAutofit fontScale="25000" lnSpcReduction="20000"/>
          </a:bodyPr>
          <a:lstStyle/>
          <a:p>
            <a:pPr marL="0" indent="0">
              <a:buNone/>
            </a:pPr>
            <a:br>
              <a:rPr lang="en-US" sz="14400" b="1">
                <a:solidFill>
                  <a:schemeClr val="tx2"/>
                </a:solidFill>
                <a:latin typeface="+mn-lt"/>
                <a:ea typeface="Times New Roman" panose="02020603050405020304" pitchFamily="18" charset="0"/>
                <a:cs typeface="Times New Roman" panose="02020603050405020304" pitchFamily="18" charset="0"/>
              </a:rPr>
            </a:br>
            <a:r>
              <a:rPr lang="en-US" sz="14400" b="1">
                <a:solidFill>
                  <a:schemeClr val="tx2"/>
                </a:solidFill>
                <a:latin typeface="+mn-lt"/>
                <a:ea typeface="Times New Roman" panose="02020603050405020304" pitchFamily="18" charset="0"/>
                <a:cs typeface="Times New Roman" panose="02020603050405020304" pitchFamily="18" charset="0"/>
              </a:rPr>
              <a:t>Responsibilities of an LEPC or TEPC:</a:t>
            </a:r>
            <a:endParaRPr lang="en-US" sz="9600">
              <a:solidFill>
                <a:schemeClr val="tx2"/>
              </a:solidFill>
              <a:latin typeface="+mn-lt"/>
              <a:ea typeface="Times New Roman" panose="02020603050405020304" pitchFamily="18" charset="0"/>
              <a:cs typeface="Times New Roman" panose="02020603050405020304" pitchFamily="18" charset="0"/>
            </a:endParaRP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Conduct regular meetings to address all pertinent issues.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Develop and maintain an inventory of known hazardous chemicals.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Develop and update a hazard/risk analysis.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Identify private/public sector resources available to deal with hazardous chemical emergencies.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Develop and periodically update emergency response procedures for off-site emergency response personnel.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Develop and periodically update emergency warning procedures and evacuation plans.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Review, process and respond to requests from the public for pertinent information.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Review, maintain and process all appropriate reports and records as required by law.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Coordinate training programs on hazardous chemical safety and emergency response procedures.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Coordinate emergency response exercises.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Provide expertise and compliance assistance to industries and businesses upon request.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Educate citizens in the community on what to do during an emergency. </a:t>
            </a:r>
          </a:p>
          <a:p>
            <a:pPr marL="0" indent="0">
              <a:buNone/>
            </a:pPr>
            <a:r>
              <a:rPr lang="en-US" sz="9600">
                <a:solidFill>
                  <a:schemeClr val="tx2"/>
                </a:solidFill>
                <a:latin typeface="+mn-lt"/>
                <a:ea typeface="Times New Roman" panose="02020603050405020304" pitchFamily="18" charset="0"/>
                <a:cs typeface="Times New Roman" panose="02020603050405020304" pitchFamily="18" charset="0"/>
              </a:rPr>
              <a:t>• Receive, maintain and disseminate emerging legislation relating to hazardous chemicals. </a:t>
            </a:r>
          </a:p>
          <a:p>
            <a:pPr marL="0" indent="0">
              <a:buNone/>
            </a:pPr>
            <a:endParaRPr lang="en-US" sz="600">
              <a:solidFill>
                <a:schemeClr val="tx2"/>
              </a:solidFill>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n-US" sz="600">
              <a:solidFill>
                <a:schemeClr val="tx2"/>
              </a:solidFill>
              <a:latin typeface="Arial" panose="020B0604020202020204" pitchFamily="34" charset="0"/>
              <a:cs typeface="Times New Roman" panose="02020603050405020304" pitchFamily="18" charset="0"/>
            </a:endParaRPr>
          </a:p>
          <a:p>
            <a:pPr marL="0" indent="0">
              <a:buNone/>
            </a:pPr>
            <a:endParaRPr lang="en-US" sz="600">
              <a:solidFill>
                <a:schemeClr val="tx2"/>
              </a:solidFill>
              <a:latin typeface="Arial" panose="020B0604020202020204" pitchFamily="34" charset="0"/>
              <a:cs typeface="Times New Roman" panose="02020603050405020304" pitchFamily="18" charset="0"/>
            </a:endParaRPr>
          </a:p>
          <a:p>
            <a:pPr marL="0" indent="0">
              <a:buNone/>
            </a:pPr>
            <a:endParaRPr lang="en-US" sz="600">
              <a:solidFill>
                <a:schemeClr val="tx2"/>
              </a:solidFill>
              <a:latin typeface="Arial" panose="020B0604020202020204" pitchFamily="34" charset="0"/>
              <a:cs typeface="Times New Roman" panose="02020603050405020304" pitchFamily="18" charset="0"/>
            </a:endParaRPr>
          </a:p>
          <a:p>
            <a:pPr marL="0" indent="0">
              <a:buNone/>
            </a:pPr>
            <a:endParaRPr lang="en-US" sz="600">
              <a:solidFill>
                <a:schemeClr val="tx2"/>
              </a:solidFill>
            </a:endParaRPr>
          </a:p>
        </p:txBody>
      </p:sp>
      <p:grpSp>
        <p:nvGrpSpPr>
          <p:cNvPr id="23" name="Group 2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44762" y="-25067"/>
            <a:ext cx="7169651" cy="10310479"/>
            <a:chOff x="5818240" y="-1"/>
            <a:chExt cx="6373761" cy="6874714"/>
          </a:xfrm>
        </p:grpSpPr>
        <p:sp>
          <p:nvSpPr>
            <p:cNvPr id="24" name="Freeform: Shape 2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378AF742-500D-D8F9-6F44-870F67DAD47A}"/>
              </a:ext>
            </a:extLst>
          </p:cNvPr>
          <p:cNvPicPr>
            <a:picLocks noChangeAspect="1"/>
          </p:cNvPicPr>
          <p:nvPr/>
        </p:nvPicPr>
        <p:blipFill>
          <a:blip r:embed="rId3"/>
          <a:stretch>
            <a:fillRect/>
          </a:stretch>
        </p:blipFill>
        <p:spPr>
          <a:xfrm>
            <a:off x="8598095" y="3069095"/>
            <a:ext cx="4542172" cy="4775103"/>
          </a:xfrm>
          <a:prstGeom prst="rect">
            <a:avLst/>
          </a:prstGeom>
        </p:spPr>
      </p:pic>
      <p:sp>
        <p:nvSpPr>
          <p:cNvPr id="2" name="Slide Number Placeholder 1">
            <a:extLst>
              <a:ext uri="{FF2B5EF4-FFF2-40B4-BE49-F238E27FC236}">
                <a16:creationId xmlns:a16="http://schemas.microsoft.com/office/drawing/2014/main" id="{2690C4D0-C17B-F406-6A54-9215D5151360}"/>
              </a:ext>
            </a:extLst>
          </p:cNvPr>
          <p:cNvSpPr>
            <a:spLocks noGrp="1"/>
          </p:cNvSpPr>
          <p:nvPr>
            <p:ph type="sldNum" sz="quarter" idx="12"/>
          </p:nvPr>
        </p:nvSpPr>
        <p:spPr>
          <a:xfrm>
            <a:off x="9685803" y="9533053"/>
            <a:ext cx="3085743" cy="547603"/>
          </a:xfrm>
        </p:spPr>
        <p:txBody>
          <a:bodyPr>
            <a:normAutofit/>
          </a:bodyPr>
          <a:lstStyle/>
          <a:p>
            <a:pPr>
              <a:spcAft>
                <a:spcPts val="600"/>
              </a:spcAft>
            </a:pPr>
            <a:fld id="{7E65300D-5599-4468-BF5D-B13C6AAEC98A}" type="slidenum">
              <a:rPr kumimoji="1" lang="ja-JP" altLang="en-US" smtClean="0"/>
              <a:pPr>
                <a:spcAft>
                  <a:spcPts val="600"/>
                </a:spcAft>
              </a:pPr>
              <a:t>4</a:t>
            </a:fld>
            <a:endParaRPr kumimoji="1" lang="ja-JP" altLang="en-US"/>
          </a:p>
        </p:txBody>
      </p:sp>
    </p:spTree>
    <p:extLst>
      <p:ext uri="{BB962C8B-B14F-4D97-AF65-F5344CB8AC3E}">
        <p14:creationId xmlns:p14="http://schemas.microsoft.com/office/powerpoint/2010/main" val="1811178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26">
            <a:extLst>
              <a:ext uri="{FF2B5EF4-FFF2-40B4-BE49-F238E27FC236}">
                <a16:creationId xmlns:a16="http://schemas.microsoft.com/office/drawing/2014/main" id="{5184EE59-3061-456B-9FB5-98A8E0E74B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871689" y="2871686"/>
            <a:ext cx="10285413" cy="45420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D17F45B-E0E5-DEF4-2CC0-F2BF3FFDA6F0}"/>
              </a:ext>
            </a:extLst>
          </p:cNvPr>
          <p:cNvSpPr>
            <a:spLocks noGrp="1"/>
          </p:cNvSpPr>
          <p:nvPr>
            <p:ph type="title"/>
          </p:nvPr>
        </p:nvSpPr>
        <p:spPr>
          <a:xfrm>
            <a:off x="0" y="700177"/>
            <a:ext cx="4318000" cy="5333323"/>
          </a:xfrm>
        </p:spPr>
        <p:txBody>
          <a:bodyPr vert="horz" lIns="91440" tIns="45720" rIns="91440" bIns="45720" rtlCol="0" anchor="b">
            <a:normAutofit/>
          </a:bodyPr>
          <a:lstStyle/>
          <a:p>
            <a:pPr marL="228600" marR="0">
              <a:lnSpc>
                <a:spcPct val="107000"/>
              </a:lnSpc>
              <a:spcBef>
                <a:spcPts val="0"/>
              </a:spcBef>
              <a:spcAft>
                <a:spcPts val="800"/>
              </a:spcAft>
            </a:pPr>
            <a:r>
              <a:rPr lang="en-US" kern="100">
                <a:solidFill>
                  <a:schemeClr val="bg1"/>
                </a:solidFill>
                <a:effectLst/>
                <a:ea typeface="Calibri" panose="020F0502020204030204" pitchFamily="34" charset="0"/>
                <a:cs typeface="Calibri" panose="020F0502020204030204" pitchFamily="34" charset="0"/>
              </a:rPr>
              <a:t>Membership Requirements and Challenges </a:t>
            </a:r>
            <a:endParaRPr lang="en-US" kern="100">
              <a:solidFill>
                <a:schemeClr val="bg1"/>
              </a:solidFill>
              <a:effectLst/>
              <a:ea typeface="Calibri" panose="020F0502020204030204" pitchFamily="34" charset="0"/>
              <a:cs typeface="Times New Roman" panose="02020603050405020304" pitchFamily="18" charset="0"/>
            </a:endParaRPr>
          </a:p>
        </p:txBody>
      </p:sp>
      <p:pic>
        <p:nvPicPr>
          <p:cNvPr id="96" name="Content Placeholder 9" descr="SERC logo">
            <a:extLst>
              <a:ext uri="{FF2B5EF4-FFF2-40B4-BE49-F238E27FC236}">
                <a16:creationId xmlns:a16="http://schemas.microsoft.com/office/drawing/2014/main" id="{DF1A004B-3F9A-163B-0CE8-1FF1E58A69A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97701" y="4482491"/>
            <a:ext cx="9224774" cy="5050565"/>
          </a:xfrm>
          <a:prstGeom prst="rect">
            <a:avLst/>
          </a:prstGeom>
        </p:spPr>
      </p:pic>
      <p:sp>
        <p:nvSpPr>
          <p:cNvPr id="97" name="Rectangle 96">
            <a:extLst>
              <a:ext uri="{FF2B5EF4-FFF2-40B4-BE49-F238E27FC236}">
                <a16:creationId xmlns:a16="http://schemas.microsoft.com/office/drawing/2014/main" id="{B138029C-78EE-BC84-2BAC-64F49D8DCC98}"/>
              </a:ext>
              <a:ext uri="{C183D7F6-B498-43B3-948B-1728B52AA6E4}">
                <adec:decorative xmlns:adec="http://schemas.microsoft.com/office/drawing/2017/decorative" val="1"/>
              </a:ext>
            </a:extLst>
          </p:cNvPr>
          <p:cNvSpPr/>
          <p:nvPr/>
        </p:nvSpPr>
        <p:spPr>
          <a:xfrm>
            <a:off x="5060789" y="8958467"/>
            <a:ext cx="3065571"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9F2F32C8-06DB-FC2F-A679-7AE3F7958631}"/>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73201E-BAD4-4887-93F2-D695096208A5}" type="slidenum">
              <a:rPr kumimoji="0" lang="en-US" sz="18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74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2390" y="250152"/>
            <a:ext cx="5057461" cy="1945195"/>
          </a:xfrm>
        </p:spPr>
        <p:txBody>
          <a:bodyPr>
            <a:normAutofit/>
          </a:bodyPr>
          <a:lstStyle/>
          <a:p>
            <a:pPr algn="ctr"/>
            <a:r>
              <a:rPr lang="en-US" sz="6000">
                <a:ea typeface="+mj-ea"/>
              </a:rPr>
              <a:t>Membership Requirements </a:t>
            </a:r>
            <a:endParaRPr lang="en-US" sz="6000"/>
          </a:p>
        </p:txBody>
      </p:sp>
      <p:sp>
        <p:nvSpPr>
          <p:cNvPr id="24" name="Text Placeholder 23"/>
          <p:cNvSpPr>
            <a:spLocks noGrp="1"/>
          </p:cNvSpPr>
          <p:nvPr>
            <p:ph type="body" sz="quarter" idx="12"/>
          </p:nvPr>
        </p:nvSpPr>
        <p:spPr>
          <a:xfrm>
            <a:off x="1052390" y="2421467"/>
            <a:ext cx="12255396" cy="6791372"/>
          </a:xfrm>
        </p:spPr>
        <p:txBody>
          <a:bodyPr>
            <a:noAutofit/>
          </a:bodyPr>
          <a:lstStyle/>
          <a:p>
            <a:pPr marL="0" indent="0" algn="l">
              <a:buNone/>
            </a:pPr>
            <a:r>
              <a:rPr lang="en-US" sz="3200">
                <a:latin typeface="Calibri"/>
                <a:ea typeface="Roboto"/>
                <a:cs typeface="Calibri"/>
              </a:rPr>
              <a:t>Per WAC 118-40-160:</a:t>
            </a:r>
          </a:p>
          <a:p>
            <a:pPr marL="0" indent="0" algn="l">
              <a:lnSpc>
                <a:spcPct val="100000"/>
              </a:lnSpc>
              <a:buNone/>
            </a:pPr>
            <a:endParaRPr lang="en-US" sz="800">
              <a:latin typeface="Calibri"/>
              <a:cs typeface="Calibri"/>
            </a:endParaRPr>
          </a:p>
          <a:p>
            <a:pPr marL="0" indent="0" algn="l">
              <a:buNone/>
            </a:pPr>
            <a:r>
              <a:rPr lang="en-US" sz="3200">
                <a:latin typeface="Calibri"/>
                <a:ea typeface="Roboto"/>
                <a:cs typeface="Calibri"/>
              </a:rPr>
              <a:t>LEPC Membership</a:t>
            </a:r>
          </a:p>
          <a:p>
            <a:pPr marL="342265" indent="-342265" algn="l"/>
            <a:r>
              <a:rPr lang="en-US" sz="3200">
                <a:latin typeface="Calibri"/>
                <a:ea typeface="Roboto"/>
                <a:cs typeface="Calibri"/>
              </a:rPr>
              <a:t>(a) State and local officials.</a:t>
            </a:r>
          </a:p>
          <a:p>
            <a:pPr marL="342265" indent="-342265" algn="l"/>
            <a:r>
              <a:rPr lang="en-US" sz="3200">
                <a:latin typeface="Calibri"/>
                <a:ea typeface="Roboto"/>
                <a:cs typeface="Calibri"/>
              </a:rPr>
              <a:t>(b) Law enforcement.</a:t>
            </a:r>
          </a:p>
          <a:p>
            <a:pPr marL="342265" indent="-342265" algn="l"/>
            <a:r>
              <a:rPr lang="en-US" sz="3200">
                <a:latin typeface="Calibri"/>
                <a:ea typeface="Roboto"/>
                <a:cs typeface="Calibri"/>
              </a:rPr>
              <a:t>(c) Emergency management.</a:t>
            </a:r>
          </a:p>
          <a:p>
            <a:pPr marL="342265" indent="-342265" algn="l"/>
            <a:r>
              <a:rPr lang="en-US" sz="3200">
                <a:latin typeface="Calibri"/>
                <a:ea typeface="Roboto"/>
                <a:cs typeface="Calibri"/>
              </a:rPr>
              <a:t>(d) Firefighting.</a:t>
            </a:r>
          </a:p>
          <a:p>
            <a:pPr marL="342265" indent="-342265" algn="l"/>
            <a:r>
              <a:rPr lang="en-US" sz="3200">
                <a:latin typeface="Calibri"/>
                <a:ea typeface="Roboto"/>
                <a:cs typeface="Calibri"/>
              </a:rPr>
              <a:t>(e) First aid.</a:t>
            </a:r>
          </a:p>
          <a:p>
            <a:pPr marL="342265" indent="-342265" algn="l"/>
            <a:r>
              <a:rPr lang="en-US" sz="3200">
                <a:latin typeface="Calibri"/>
                <a:ea typeface="Roboto"/>
                <a:cs typeface="Calibri"/>
              </a:rPr>
              <a:t>(f) Health profession.</a:t>
            </a:r>
          </a:p>
          <a:p>
            <a:pPr marL="342265" indent="-342265" algn="l"/>
            <a:r>
              <a:rPr lang="en-US" sz="3200">
                <a:latin typeface="Calibri"/>
                <a:ea typeface="Roboto"/>
                <a:cs typeface="Calibri"/>
              </a:rPr>
              <a:t>(g) Local environmental.</a:t>
            </a:r>
          </a:p>
          <a:p>
            <a:pPr marL="342265" indent="-342265" algn="l"/>
            <a:r>
              <a:rPr lang="en-US" sz="3200">
                <a:latin typeface="Calibri"/>
                <a:ea typeface="Roboto"/>
                <a:cs typeface="Calibri"/>
              </a:rPr>
              <a:t>(h) Hospital.</a:t>
            </a:r>
          </a:p>
          <a:p>
            <a:pPr marL="342265" indent="-342265" algn="l"/>
            <a:r>
              <a:rPr lang="en-US" sz="3200">
                <a:latin typeface="Calibri"/>
                <a:ea typeface="Roboto"/>
                <a:cs typeface="Calibri"/>
              </a:rPr>
              <a:t>(</a:t>
            </a:r>
            <a:r>
              <a:rPr lang="en-US" sz="3200" err="1">
                <a:latin typeface="Calibri"/>
                <a:ea typeface="Roboto"/>
                <a:cs typeface="Calibri"/>
              </a:rPr>
              <a:t>i</a:t>
            </a:r>
            <a:r>
              <a:rPr lang="en-US" sz="3200">
                <a:latin typeface="Calibri"/>
                <a:ea typeface="Roboto"/>
                <a:cs typeface="Calibri"/>
              </a:rPr>
              <a:t>) Transportation personnel.</a:t>
            </a:r>
          </a:p>
          <a:p>
            <a:pPr marL="342265" indent="-342265" algn="l"/>
            <a:r>
              <a:rPr lang="en-US" sz="3200">
                <a:latin typeface="Calibri"/>
                <a:ea typeface="Roboto"/>
                <a:cs typeface="Calibri"/>
              </a:rPr>
              <a:t>(j) Broadcast and print media.</a:t>
            </a:r>
          </a:p>
          <a:p>
            <a:pPr marL="342265" indent="-342265" algn="l"/>
            <a:r>
              <a:rPr lang="en-US" sz="3200">
                <a:latin typeface="Calibri"/>
                <a:ea typeface="Roboto"/>
                <a:cs typeface="Calibri"/>
              </a:rPr>
              <a:t>(k) Community groups.</a:t>
            </a:r>
          </a:p>
          <a:p>
            <a:pPr marL="342265" indent="-342265" algn="l"/>
            <a:r>
              <a:rPr lang="en-US" sz="3200">
                <a:latin typeface="Calibri"/>
                <a:ea typeface="Roboto"/>
                <a:cs typeface="Calibri"/>
              </a:rPr>
              <a:t>(l) Owners and operators of facilities subject to the requirements of Section 302(b) of EPCRA.</a:t>
            </a:r>
          </a:p>
        </p:txBody>
      </p:sp>
      <p:sp>
        <p:nvSpPr>
          <p:cNvPr id="3" name="TextBox 2">
            <a:extLst>
              <a:ext uri="{FF2B5EF4-FFF2-40B4-BE49-F238E27FC236}">
                <a16:creationId xmlns:a16="http://schemas.microsoft.com/office/drawing/2014/main" id="{0C50AA70-7A40-047F-7CD9-FE1A17A0FC2E}"/>
              </a:ext>
            </a:extLst>
          </p:cNvPr>
          <p:cNvSpPr txBox="1"/>
          <p:nvPr/>
        </p:nvSpPr>
        <p:spPr>
          <a:xfrm>
            <a:off x="1052390" y="9388930"/>
            <a:ext cx="2343953" cy="646331"/>
          </a:xfrm>
          <a:prstGeom prst="rect">
            <a:avLst/>
          </a:prstGeom>
          <a:noFill/>
        </p:spPr>
        <p:txBody>
          <a:bodyPr wrap="square">
            <a:spAutoFit/>
          </a:bodyPr>
          <a:lstStyle/>
          <a:p>
            <a:r>
              <a:rPr lang="en-US">
                <a:hlinkClick r:id="rId3"/>
              </a:rPr>
              <a:t>Chapter 118-40 WAC:</a:t>
            </a:r>
            <a:endParaRPr lang="en-US"/>
          </a:p>
          <a:p>
            <a:endParaRPr lang="en-US"/>
          </a:p>
        </p:txBody>
      </p:sp>
      <p:pic>
        <p:nvPicPr>
          <p:cNvPr id="2" name="Picture 1" descr="Image result for LEPC">
            <a:extLst>
              <a:ext uri="{FF2B5EF4-FFF2-40B4-BE49-F238E27FC236}">
                <a16:creationId xmlns:a16="http://schemas.microsoft.com/office/drawing/2014/main" id="{459E696E-429E-5E0B-D056-6F01A858F84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7206" y="476272"/>
            <a:ext cx="5377892" cy="1945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285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052390" y="250152"/>
            <a:ext cx="12435010" cy="1945195"/>
          </a:xfrm>
        </p:spPr>
        <p:txBody>
          <a:bodyPr>
            <a:normAutofit/>
          </a:bodyPr>
          <a:lstStyle/>
          <a:p>
            <a:pPr algn="ctr"/>
            <a:r>
              <a:rPr lang="en-US" sz="6000">
                <a:ea typeface="+mj-ea"/>
              </a:rPr>
              <a:t>Membership Requirements Continued  </a:t>
            </a:r>
            <a:endParaRPr lang="en-US" sz="6000"/>
          </a:p>
        </p:txBody>
      </p:sp>
      <p:pic>
        <p:nvPicPr>
          <p:cNvPr id="8" name="Picture 7">
            <a:extLst>
              <a:ext uri="{FF2B5EF4-FFF2-40B4-BE49-F238E27FC236}">
                <a16:creationId xmlns:a16="http://schemas.microsoft.com/office/drawing/2014/main" id="{FB8B4357-E896-1AD5-D95A-8DBFE9FD8ADE}"/>
              </a:ext>
            </a:extLst>
          </p:cNvPr>
          <p:cNvPicPr>
            <a:picLocks noChangeAspect="1"/>
          </p:cNvPicPr>
          <p:nvPr/>
        </p:nvPicPr>
        <p:blipFill>
          <a:blip r:embed="rId3"/>
          <a:stretch>
            <a:fillRect/>
          </a:stretch>
        </p:blipFill>
        <p:spPr>
          <a:xfrm>
            <a:off x="2073469" y="2195347"/>
            <a:ext cx="9567473" cy="7680773"/>
          </a:xfrm>
          <a:prstGeom prst="rect">
            <a:avLst/>
          </a:prstGeom>
        </p:spPr>
      </p:pic>
    </p:spTree>
    <p:extLst>
      <p:ext uri="{BB962C8B-B14F-4D97-AF65-F5344CB8AC3E}">
        <p14:creationId xmlns:p14="http://schemas.microsoft.com/office/powerpoint/2010/main" val="16802434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west texas fertilizer plant explosion">
            <a:extLst>
              <a:ext uri="{FF2B5EF4-FFF2-40B4-BE49-F238E27FC236}">
                <a16:creationId xmlns:a16="http://schemas.microsoft.com/office/drawing/2014/main" id="{A2BEEC89-ED81-BFDB-6C65-3F34D7D0E75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50288" y="603019"/>
            <a:ext cx="4038600" cy="26860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1052390" y="476272"/>
            <a:ext cx="5057461" cy="2511857"/>
          </a:xfrm>
        </p:spPr>
        <p:txBody>
          <a:bodyPr>
            <a:normAutofit fontScale="90000"/>
          </a:bodyPr>
          <a:lstStyle/>
          <a:p>
            <a:pPr algn="ctr"/>
            <a:r>
              <a:rPr lang="en-US" sz="6000">
                <a:ea typeface="+mj-ea"/>
              </a:rPr>
              <a:t>Membership Requirements</a:t>
            </a:r>
            <a:br>
              <a:rPr lang="en-US" sz="6000">
                <a:ea typeface="+mj-ea"/>
              </a:rPr>
            </a:br>
            <a:r>
              <a:rPr lang="en-US" sz="6000">
                <a:ea typeface="+mj-ea"/>
              </a:rPr>
              <a:t>Continued  </a:t>
            </a:r>
            <a:endParaRPr lang="en-US" sz="6000"/>
          </a:p>
        </p:txBody>
      </p:sp>
      <p:sp>
        <p:nvSpPr>
          <p:cNvPr id="24" name="Text Placeholder 23"/>
          <p:cNvSpPr>
            <a:spLocks noGrp="1"/>
          </p:cNvSpPr>
          <p:nvPr>
            <p:ph type="body" sz="quarter" idx="12"/>
          </p:nvPr>
        </p:nvSpPr>
        <p:spPr>
          <a:xfrm>
            <a:off x="424543" y="2988128"/>
            <a:ext cx="12883243" cy="6821013"/>
          </a:xfrm>
        </p:spPr>
        <p:txBody>
          <a:bodyPr>
            <a:noAutofit/>
          </a:bodyPr>
          <a:lstStyle/>
          <a:p>
            <a:pPr marL="0" indent="0" algn="l">
              <a:buNone/>
            </a:pPr>
            <a:r>
              <a:rPr lang="en-US" sz="2800" b="1">
                <a:latin typeface="Calibri"/>
                <a:ea typeface="Roboto"/>
                <a:cs typeface="Calibri"/>
              </a:rPr>
              <a:t>Also, per WAC 118-40:</a:t>
            </a:r>
            <a:endParaRPr lang="en-US" sz="2800" b="1">
              <a:solidFill>
                <a:srgbClr val="FF0000"/>
              </a:solidFill>
              <a:latin typeface="Calibri"/>
              <a:ea typeface="Roboto"/>
              <a:cs typeface="Calibri"/>
            </a:endParaRPr>
          </a:p>
          <a:p>
            <a:pPr marL="342265" indent="-342265" algn="l"/>
            <a:r>
              <a:rPr lang="en-US" sz="2800">
                <a:latin typeface="Calibri"/>
                <a:ea typeface="Roboto"/>
                <a:cs typeface="Calibri"/>
              </a:rPr>
              <a:t>Each Local Emergency Planning Committee shall submit annually, to the state emergency response commission, a list of their membership and the organizations they represent. This can be any roster list that includes names, organizations and email addresses. </a:t>
            </a:r>
            <a:endParaRPr lang="en-US" sz="2800">
              <a:latin typeface="Calibri"/>
              <a:cs typeface="Calibri"/>
            </a:endParaRPr>
          </a:p>
          <a:p>
            <a:pPr marL="342265" indent="-342265" algn="l"/>
            <a:endParaRPr lang="en-US" sz="2800">
              <a:latin typeface="Calibri"/>
              <a:cs typeface="Calibri"/>
            </a:endParaRPr>
          </a:p>
          <a:p>
            <a:pPr marL="0" indent="0" algn="l">
              <a:buNone/>
            </a:pPr>
            <a:r>
              <a:rPr lang="en-US" sz="2800" b="1">
                <a:latin typeface="Calibri"/>
                <a:ea typeface="Roboto"/>
                <a:cs typeface="Calibri"/>
              </a:rPr>
              <a:t>The Washington SERC:</a:t>
            </a:r>
          </a:p>
          <a:p>
            <a:pPr marL="342265" indent="-342265" algn="l"/>
            <a:r>
              <a:rPr lang="en-US" sz="2800">
                <a:latin typeface="Calibri"/>
                <a:ea typeface="Roboto"/>
                <a:cs typeface="Calibri"/>
              </a:rPr>
              <a:t>To assist you with membership we have an example membership form, sample roster list and sample membership request email. </a:t>
            </a:r>
            <a:endParaRPr lang="en-US" sz="2800">
              <a:latin typeface="Calibri"/>
              <a:cs typeface="Calibri"/>
            </a:endParaRPr>
          </a:p>
          <a:p>
            <a:pPr marL="0" indent="0" algn="l">
              <a:buNone/>
            </a:pPr>
            <a:endParaRPr lang="en-US" sz="2800">
              <a:latin typeface="Calibri"/>
              <a:cs typeface="Calibri"/>
            </a:endParaRPr>
          </a:p>
          <a:p>
            <a:pPr marL="342265" indent="-342265" algn="l"/>
            <a:r>
              <a:rPr lang="en-US" sz="2800">
                <a:latin typeface="Calibri"/>
                <a:ea typeface="Roboto"/>
                <a:cs typeface="Calibri"/>
              </a:rPr>
              <a:t>We suggest the you save a copy of all invitations to potential LEPC members. </a:t>
            </a:r>
            <a:endParaRPr lang="en-US" sz="2800">
              <a:latin typeface="Calibri"/>
              <a:cs typeface="Calibri"/>
            </a:endParaRPr>
          </a:p>
          <a:p>
            <a:pPr marL="0" indent="0" algn="l">
              <a:buNone/>
            </a:pPr>
            <a:endParaRPr lang="en-US" sz="2800">
              <a:latin typeface="Calibri"/>
              <a:cs typeface="Calibri"/>
            </a:endParaRPr>
          </a:p>
          <a:p>
            <a:pPr marL="0" indent="0" algn="l">
              <a:buNone/>
            </a:pPr>
            <a:r>
              <a:rPr lang="en-US" sz="2800" b="1">
                <a:latin typeface="Calibri"/>
                <a:ea typeface="Roboto"/>
                <a:cs typeface="Calibri"/>
              </a:rPr>
              <a:t>Per the EPA Handbook:</a:t>
            </a:r>
          </a:p>
          <a:p>
            <a:pPr marL="342265" indent="-342265" algn="l"/>
            <a:r>
              <a:rPr lang="en-US" sz="2800">
                <a:latin typeface="Calibri"/>
                <a:ea typeface="Roboto"/>
                <a:cs typeface="Calibri"/>
              </a:rPr>
              <a:t>“While EPCRA Section 301(c) specifies that each LEPC and TEPC organization should include representatives from each of these groups, EPA recognizes that this is not possible in all communities. Check with your SERC and TERC for guidance on building membership.”</a:t>
            </a:r>
          </a:p>
          <a:p>
            <a:pPr marL="0" indent="0" algn="l">
              <a:buNone/>
            </a:pPr>
            <a:endParaRPr lang="en-US" sz="2800"/>
          </a:p>
          <a:p>
            <a:pPr marL="0" indent="0" algn="l">
              <a:buNone/>
            </a:pPr>
            <a:endParaRPr lang="en-US" sz="2800"/>
          </a:p>
          <a:p>
            <a:pPr marL="342265" indent="-342265" algn="l"/>
            <a:endParaRPr lang="en-US" sz="3600"/>
          </a:p>
          <a:p>
            <a:pPr marL="342265" indent="-342265" algn="l"/>
            <a:endParaRPr lang="en-US" sz="3600"/>
          </a:p>
        </p:txBody>
      </p:sp>
      <p:pic>
        <p:nvPicPr>
          <p:cNvPr id="2050" name="Picture 2" descr="Image result for west texas fertilizer plant explosion">
            <a:extLst>
              <a:ext uri="{FF2B5EF4-FFF2-40B4-BE49-F238E27FC236}">
                <a16:creationId xmlns:a16="http://schemas.microsoft.com/office/drawing/2014/main" id="{E99C6563-0452-75F6-06E4-A404F4F3636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10560" y="416377"/>
            <a:ext cx="2771775"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85489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21A4D-4966-C94A-373C-7CA9FD615C0B}"/>
              </a:ext>
            </a:extLst>
          </p:cNvPr>
          <p:cNvSpPr>
            <a:spLocks noGrp="1"/>
          </p:cNvSpPr>
          <p:nvPr>
            <p:ph type="title"/>
          </p:nvPr>
        </p:nvSpPr>
        <p:spPr>
          <a:xfrm>
            <a:off x="538963" y="933511"/>
            <a:ext cx="4676504" cy="1843556"/>
          </a:xfrm>
        </p:spPr>
        <p:txBody>
          <a:bodyPr anchor="b">
            <a:noAutofit/>
          </a:bodyPr>
          <a:lstStyle/>
          <a:p>
            <a:r>
              <a:rPr lang="en-US" sz="6000">
                <a:latin typeface="Franklin Gothic Medium"/>
                <a:ea typeface="Roboto Medium"/>
              </a:rPr>
              <a:t>Membership Challenges </a:t>
            </a:r>
          </a:p>
        </p:txBody>
      </p:sp>
      <p:graphicFrame>
        <p:nvGraphicFramePr>
          <p:cNvPr id="22" name="Content Placeholder 2">
            <a:extLst>
              <a:ext uri="{FF2B5EF4-FFF2-40B4-BE49-F238E27FC236}">
                <a16:creationId xmlns:a16="http://schemas.microsoft.com/office/drawing/2014/main" id="{1BA8CA19-C244-B644-DAE7-2D17556E63B2}"/>
              </a:ext>
            </a:extLst>
          </p:cNvPr>
          <p:cNvGraphicFramePr>
            <a:graphicFrameLocks noGrp="1"/>
          </p:cNvGraphicFramePr>
          <p:nvPr>
            <p:ph idx="1"/>
            <p:extLst>
              <p:ext uri="{D42A27DB-BD31-4B8C-83A1-F6EECF244321}">
                <p14:modId xmlns:p14="http://schemas.microsoft.com/office/powerpoint/2010/main" val="958141465"/>
              </p:ext>
            </p:extLst>
          </p:nvPr>
        </p:nvGraphicFramePr>
        <p:xfrm>
          <a:off x="5517544" y="1125486"/>
          <a:ext cx="7499319" cy="81796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EFED614-A1AC-F7A0-0C1B-BBC87DD6EC30}"/>
              </a:ext>
            </a:extLst>
          </p:cNvPr>
          <p:cNvSpPr>
            <a:spLocks noGrp="1"/>
          </p:cNvSpPr>
          <p:nvPr>
            <p:ph type="sldNum" sz="quarter" idx="12"/>
          </p:nvPr>
        </p:nvSpPr>
        <p:spPr/>
        <p:txBody>
          <a:bodyPr/>
          <a:lstStyle/>
          <a:p>
            <a:fld id="{7E65300D-5599-4468-BF5D-B13C6AAEC98A}" type="slidenum">
              <a:rPr kumimoji="1" lang="ja-JP" altLang="en-US" smtClean="0"/>
              <a:pPr/>
              <a:t>9</a:t>
            </a:fld>
            <a:endParaRPr kumimoji="1" lang="ja-JP" altLang="en-US"/>
          </a:p>
        </p:txBody>
      </p:sp>
    </p:spTree>
    <p:extLst>
      <p:ext uri="{BB962C8B-B14F-4D97-AF65-F5344CB8AC3E}">
        <p14:creationId xmlns:p14="http://schemas.microsoft.com/office/powerpoint/2010/main" val="463214353"/>
      </p:ext>
    </p:extLst>
  </p:cSld>
  <p:clrMapOvr>
    <a:masterClrMapping/>
  </p:clrMapOvr>
</p:sld>
</file>

<file path=ppt/theme/theme1.xml><?xml version="1.0" encoding="utf-8"?>
<a:theme xmlns:a="http://schemas.openxmlformats.org/drawingml/2006/main" name="Contents">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f5fb8e20-718c-40db-aae0-0fa88f5c23a5">7HJ6J476QSUK-1498498786-2297</_dlc_DocId>
    <_dlc_DocIdUrl xmlns="f5fb8e20-718c-40db-aae0-0fa88f5c23a5">
      <Url>https://stateofwa.sharepoint.com/sites/mil-emergencymanagement/Prep/pal/HazMat Planning/_layouts/15/DocIdRedir.aspx?ID=7HJ6J476QSUK-1498498786-2297</Url>
      <Description>7HJ6J476QSUK-1498498786-2297</Description>
    </_dlc_DocIdUrl>
    <_ip_UnifiedCompliancePolicyUIAction xmlns="http://schemas.microsoft.com/sharepoint/v3" xsi:nil="true"/>
    <lcf76f155ced4ddcb4097134ff3c332f xmlns="1e4bb8a5-371e-4e3d-b559-c137ad9359bc">
      <Terms xmlns="http://schemas.microsoft.com/office/infopath/2007/PartnerControls"/>
    </lcf76f155ced4ddcb4097134ff3c332f>
    <_ip_UnifiedCompliancePolicyProperties xmlns="http://schemas.microsoft.com/sharepoint/v3" xsi:nil="true"/>
    <TaxCatchAll xmlns="f5fb8e20-718c-40db-aae0-0fa88f5c23a5" xsi:nil="true"/>
    <SharedWithUsers xmlns="f5fb8e20-718c-40db-aae0-0fa88f5c23a5">
      <UserInfo>
        <DisplayName>Caprio, Christopher (MIL)</DisplayName>
        <AccountId>3467</AccountId>
        <AccountType/>
      </UserInfo>
      <UserInfo>
        <DisplayName>Hartmann, Peter (MIL)</DisplayName>
        <AccountId>41</AccountId>
        <AccountType/>
      </UserInfo>
      <UserInfo>
        <DisplayName>Hakala, Stephanie M (MIL)</DisplayName>
        <AccountId>94</AccountId>
        <AccountType/>
      </UserInfo>
      <UserInfo>
        <DisplayName>Kelley, David (MIL)</DisplayName>
        <AccountId>5429</AccountId>
        <AccountType/>
      </UserInfo>
      <UserInfo>
        <DisplayName>Plenge, Danielle (MIL)</DisplayName>
        <AccountId>4498</AccountId>
        <AccountType/>
      </UserInfo>
      <UserInfo>
        <DisplayName>Fowler, Diane (ECY)</DisplayName>
        <AccountId>3885</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C134BC605C2FF44BAC2E01FE6026505" ma:contentTypeVersion="1107" ma:contentTypeDescription="Create a new document." ma:contentTypeScope="" ma:versionID="c405ce7c0971b8ad5dbc423eb2e88def">
  <xsd:schema xmlns:xsd="http://www.w3.org/2001/XMLSchema" xmlns:xs="http://www.w3.org/2001/XMLSchema" xmlns:p="http://schemas.microsoft.com/office/2006/metadata/properties" xmlns:ns1="http://schemas.microsoft.com/sharepoint/v3" xmlns:ns2="f5fb8e20-718c-40db-aae0-0fa88f5c23a5" xmlns:ns3="1e4bb8a5-371e-4e3d-b559-c137ad9359bc" targetNamespace="http://schemas.microsoft.com/office/2006/metadata/properties" ma:root="true" ma:fieldsID="8f72011b2ccf369140ebfa174dabbbb7" ns1:_="" ns2:_="" ns3:_="">
    <xsd:import namespace="http://schemas.microsoft.com/sharepoint/v3"/>
    <xsd:import namespace="f5fb8e20-718c-40db-aae0-0fa88f5c23a5"/>
    <xsd:import namespace="1e4bb8a5-371e-4e3d-b559-c137ad9359bc"/>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DateTaken" minOccurs="0"/>
                <xsd:element ref="ns2:SharedWithUsers" minOccurs="0"/>
                <xsd:element ref="ns2:SharedWithDetails" minOccurs="0"/>
                <xsd:element ref="ns1:_ip_UnifiedCompliancePolicyProperties" minOccurs="0"/>
                <xsd:element ref="ns1:_ip_UnifiedCompliancePolicyUIActio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lcf76f155ced4ddcb4097134ff3c332f" minOccurs="0"/>
                <xsd:element ref="ns2:TaxCatchAll"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fb8e20-718c-40db-aae0-0fa88f5c23a5" elementFormDefault="qualified">
    <xsd:import namespace="http://schemas.microsoft.com/office/2006/documentManagement/types"/>
    <xsd:import namespace="http://schemas.microsoft.com/office/infopath/2007/PartnerControls"/>
    <xsd:element name="_dlc_DocId" ma:index="4" nillable="true" ma:displayName="Document ID Value" ma:description="The value of the document ID assigned to this item." ma:internalName="_dlc_DocId" ma:readOnly="true">
      <xsd:simpleType>
        <xsd:restriction base="dms:Text"/>
      </xsd:simpleType>
    </xsd:element>
    <xsd:element name="_dlc_DocIdUrl" ma:index="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6" nillable="true" ma:displayName="Persist ID" ma:description="Keep ID on add." ma:hidden="true" ma:internalName="_dlc_DocIdPersistId" ma:readOnly="true">
      <xsd:simpleType>
        <xsd:restriction base="dms:Boolean"/>
      </xsd:simpleType>
    </xsd:element>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120bf0d1-a24d-4dc8-b72e-9b81be06933d}" ma:internalName="TaxCatchAll" ma:showField="CatchAllData" ma:web="f5fb8e20-718c-40db-aae0-0fa88f5c23a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e4bb8a5-371e-4e3d-b559-c137ad9359b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8" nillable="true" ma:displayName="Tags" ma:internalName="MediaServiceAutoTags"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1AE8A675-86C9-45FC-8898-4341DBAF3AA1}">
  <ds:schemaRefs>
    <ds:schemaRef ds:uri="http://schemas.microsoft.com/sharepoint/v3/contenttype/forms"/>
  </ds:schemaRefs>
</ds:datastoreItem>
</file>

<file path=customXml/itemProps2.xml><?xml version="1.0" encoding="utf-8"?>
<ds:datastoreItem xmlns:ds="http://schemas.openxmlformats.org/officeDocument/2006/customXml" ds:itemID="{DFBD3E23-31D7-4FD5-A842-ED2822B53B2A}">
  <ds:schemaRefs>
    <ds:schemaRef ds:uri="f5fb8e20-718c-40db-aae0-0fa88f5c23a5"/>
    <ds:schemaRef ds:uri="http://schemas.openxmlformats.org/package/2006/metadata/core-properties"/>
    <ds:schemaRef ds:uri="http://purl.org/dc/dcmitype/"/>
    <ds:schemaRef ds:uri="http://www.w3.org/XML/1998/namespace"/>
    <ds:schemaRef ds:uri="http://purl.org/dc/terms/"/>
    <ds:schemaRef ds:uri="1e4bb8a5-371e-4e3d-b559-c137ad9359bc"/>
    <ds:schemaRef ds:uri="http://schemas.microsoft.com/office/2006/documentManagement/types"/>
    <ds:schemaRef ds:uri="http://purl.org/dc/elements/1.1/"/>
    <ds:schemaRef ds:uri="http://schemas.microsoft.com/office/infopath/2007/PartnerControl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47437650-1178-460D-A06E-6D1ABF1FA631}">
  <ds:schemaRefs>
    <ds:schemaRef ds:uri="1e4bb8a5-371e-4e3d-b559-c137ad9359bc"/>
    <ds:schemaRef ds:uri="f5fb8e20-718c-40db-aae0-0fa88f5c2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91A46414-694D-44EB-A8F9-7AB37D150B9E}">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Integral</Template>
  <TotalTime>12</TotalTime>
  <Words>7779</Words>
  <Application>Microsoft Office PowerPoint</Application>
  <PresentationFormat>Custom</PresentationFormat>
  <Paragraphs>550</Paragraphs>
  <Slides>36</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Calibri</vt:lpstr>
      <vt:lpstr>Franklin Gothic Medium</vt:lpstr>
      <vt:lpstr>Calibri Light</vt:lpstr>
      <vt:lpstr>Open Sans</vt:lpstr>
      <vt:lpstr>Yu Gothic</vt:lpstr>
      <vt:lpstr>Courier New</vt:lpstr>
      <vt:lpstr>Franklin Gothic Book</vt:lpstr>
      <vt:lpstr>Arial</vt:lpstr>
      <vt:lpstr>Wingdings</vt:lpstr>
      <vt:lpstr>Times New Roman</vt:lpstr>
      <vt:lpstr>Roboto</vt:lpstr>
      <vt:lpstr>Verdana</vt:lpstr>
      <vt:lpstr>Contents</vt:lpstr>
      <vt:lpstr>Welcome to LEPC/TEPC 102  Please enter your Name, Organization and the LEPC or Tribe you’re affiliated with in the chat.  </vt:lpstr>
      <vt:lpstr>Washington State LEPC/TEPC 102</vt:lpstr>
      <vt:lpstr>Agenda for  LEPC/TEPC 102</vt:lpstr>
      <vt:lpstr>PowerPoint Presentation</vt:lpstr>
      <vt:lpstr>Membership Requirements and Challenges </vt:lpstr>
      <vt:lpstr>Membership Requirements </vt:lpstr>
      <vt:lpstr>Membership Requirements Continued  </vt:lpstr>
      <vt:lpstr>Membership Requirements Continued  </vt:lpstr>
      <vt:lpstr>Membership Challenges </vt:lpstr>
      <vt:lpstr>What is required by your Members and Officers?</vt:lpstr>
      <vt:lpstr>LEPC and TEPC By-laws</vt:lpstr>
      <vt:lpstr>Meetings and Recommended Subcommittees</vt:lpstr>
      <vt:lpstr>Requirements of Public Meetings </vt:lpstr>
      <vt:lpstr>Have an Annual Plan for Meetings and LEPC or TEPC Activities  </vt:lpstr>
      <vt:lpstr>LEPC or TEPC Meetings</vt:lpstr>
      <vt:lpstr>EPCRA Reports</vt:lpstr>
      <vt:lpstr>Hazard/Risk Analysis</vt:lpstr>
      <vt:lpstr>Know the RISK</vt:lpstr>
      <vt:lpstr>Hazard/Risk Analysis Tools </vt:lpstr>
      <vt:lpstr>Road Commodity Flow Study </vt:lpstr>
      <vt:lpstr>Mapping and Response Tools </vt:lpstr>
      <vt:lpstr>First Responders and the Whole Community </vt:lpstr>
      <vt:lpstr>Sharing Information with First Responders</vt:lpstr>
      <vt:lpstr>Local Governments Reimbursement (LGR) Program  </vt:lpstr>
      <vt:lpstr>Communicating with your Community </vt:lpstr>
      <vt:lpstr>Public Availability of Information</vt:lpstr>
      <vt:lpstr>Release Notification Procedures </vt:lpstr>
      <vt:lpstr>Example: Hazardous Material Reporting Flow Chart</vt:lpstr>
      <vt:lpstr>LEPC/TEPC Funding </vt:lpstr>
      <vt:lpstr>Using a Non-Profit </vt:lpstr>
      <vt:lpstr>Grants </vt:lpstr>
      <vt:lpstr>TEPC Funding </vt:lpstr>
      <vt:lpstr>Priorities and Culture </vt:lpstr>
      <vt:lpstr>Culture</vt:lpstr>
      <vt:lpstr>Priorities for your New LEPC or TEPC</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PowerPoint template</dc:title>
  <dc:creator>Camille St. Onge</dc:creator>
  <cp:lastModifiedBy>Friederich, Steven R. (MIL)</cp:lastModifiedBy>
  <cp:revision>3</cp:revision>
  <cp:lastPrinted>2023-11-17T18:54:50Z</cp:lastPrinted>
  <dcterms:created xsi:type="dcterms:W3CDTF">2016-10-08T14:15:50Z</dcterms:created>
  <dcterms:modified xsi:type="dcterms:W3CDTF">2023-12-07T21:45:27Z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0x010100FC134BC605C2FF44BAC2E01FE6026505</vt:lpwstr>
  </property>
  <property fmtid="{D5CDD505-2E9C-101B-9397-08002B2CF9AE}" pid="3" name="Order">
    <vt:r8>122400</vt:r8>
  </property>
  <property fmtid="{D5CDD505-2E9C-101B-9397-08002B2CF9AE}" pid="4" name="xd_ProgID">
    <vt:lpwstr/>
  </property>
  <property fmtid="{D5CDD505-2E9C-101B-9397-08002B2CF9AE}" pid="5" name="TemplateUrl">
    <vt:lpwstr/>
  </property>
  <property fmtid="{D5CDD505-2E9C-101B-9397-08002B2CF9AE}" pid="6" name="MediaServiceImageTags">
    <vt:lpwstr/>
  </property>
  <property fmtid="{D5CDD505-2E9C-101B-9397-08002B2CF9AE}" pid="7" name="_dlc_DocIdItemGuid">
    <vt:lpwstr>b173c6e8-c9ff-4ec8-be90-153ee07def01</vt:lpwstr>
  </property>
</Properties>
</file>